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4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  <p:sldMasterId id="2147483688" r:id="rId4"/>
    <p:sldMasterId id="2147483726" r:id="rId5"/>
  </p:sldMasterIdLst>
  <p:notesMasterIdLst>
    <p:notesMasterId r:id="rId18"/>
  </p:notesMasterIdLst>
  <p:sldIdLst>
    <p:sldId id="276" r:id="rId6"/>
    <p:sldId id="257" r:id="rId7"/>
    <p:sldId id="266" r:id="rId8"/>
    <p:sldId id="280" r:id="rId9"/>
    <p:sldId id="275" r:id="rId10"/>
    <p:sldId id="279" r:id="rId11"/>
    <p:sldId id="274" r:id="rId12"/>
    <p:sldId id="278" r:id="rId13"/>
    <p:sldId id="281" r:id="rId14"/>
    <p:sldId id="282" r:id="rId15"/>
    <p:sldId id="283" r:id="rId16"/>
    <p:sldId id="277" r:id="rId17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8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52938-302D-4FD4-862B-E73F81B99725}" type="datetimeFigureOut">
              <a:rPr lang="es-419" smtClean="0"/>
              <a:t>22/9/2022</a:t>
            </a:fld>
            <a:endParaRPr lang="es-419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419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F1C59-9D8E-4887-AC3A-BA7C56EBD1D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76631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g13dce4d05fc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8" name="Google Shape;678;g13dce4d05fc_0_10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79" name="Google Shape;679;g13dce4d05fc_0_10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s-NI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1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5406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g13dce4d05fc_0_64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5" name="Google Shape;665;g13dce4d05fc_0_6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1960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6E11-125C-4FC7-ACE5-7D0539D460C1}" type="datetimeFigureOut">
              <a:rPr lang="es-419" smtClean="0"/>
              <a:t>22/9/2022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A7796-B610-49E2-8968-9F944DD9CE3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77845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6E11-125C-4FC7-ACE5-7D0539D460C1}" type="datetimeFigureOut">
              <a:rPr lang="es-419" smtClean="0"/>
              <a:t>22/9/2022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A7796-B610-49E2-8968-9F944DD9CE3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92860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6E11-125C-4FC7-ACE5-7D0539D460C1}" type="datetimeFigureOut">
              <a:rPr lang="es-419" smtClean="0"/>
              <a:t>22/9/2022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A7796-B610-49E2-8968-9F944DD9CE3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314357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46874-63AE-441A-8C45-ADD96CB0C229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1734708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AAE9B-1A0A-420B-9454-3DB8B56EA2B0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354649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805D4-A740-4C5F-9D78-41DD71ED4397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800018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939C2-359B-4BFD-BE67-8316692C7B5A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609580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18BFD4-22E0-4A42-AA0F-B2404273EA48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3700753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68A0C-B067-44F7-AACD-51795A5E9083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3840156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85DB2-CA51-44DB-AC3F-9C6EC35B9687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1106039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4CAE9-701C-4DD1-91B3-A638BF526B33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312151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6E11-125C-4FC7-ACE5-7D0539D460C1}" type="datetimeFigureOut">
              <a:rPr lang="es-419" smtClean="0"/>
              <a:t>22/9/2022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A7796-B610-49E2-8968-9F944DD9CE3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320010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E3924A-76C4-48B1-A3A4-4BC1A54F8614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7701201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E0293-B056-4FDB-9FAE-D6B3667CB383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4405607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BE3B79-1398-406E-A082-0FE7DFC64392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39305706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4A363EBD-D324-4AAC-B1A9-80998C1D1B1B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35057048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38D1A3D-75FA-46E9-B931-3602354BB64B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33579038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677564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58454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861461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3131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152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6E11-125C-4FC7-ACE5-7D0539D460C1}" type="datetimeFigureOut">
              <a:rPr lang="es-419" smtClean="0"/>
              <a:t>22/9/2022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A7796-B610-49E2-8968-9F944DD9CE3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8327121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02908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92072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73130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69265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8085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 type="tx">
  <p:cSld name="Title Slide 1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6000"/>
              <a:buFont typeface="Open Sans"/>
              <a:buNone/>
              <a:defRPr sz="6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>
            <a:off x="1524000" y="3602037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11136693" y="6429713"/>
            <a:ext cx="2172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31377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316993" y="134428"/>
            <a:ext cx="7884900" cy="7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2726" b="1" i="0">
                <a:solidFill>
                  <a:srgbClr val="1D886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/>
          <p:nvPr/>
        </p:nvSpPr>
        <p:spPr>
          <a:xfrm>
            <a:off x="1589" y="6380632"/>
            <a:ext cx="12188700" cy="476700"/>
          </a:xfrm>
          <a:prstGeom prst="rect">
            <a:avLst/>
          </a:prstGeom>
          <a:solidFill>
            <a:srgbClr val="008866"/>
          </a:solidFill>
          <a:ln>
            <a:noFill/>
          </a:ln>
        </p:spPr>
        <p:txBody>
          <a:bodyPr spcFirstLastPara="1" wrap="square" lIns="88975" tIns="44475" rIns="88975" bIns="444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2"/>
              <a:buFont typeface="Arial"/>
              <a:buNone/>
            </a:pPr>
            <a:endParaRPr sz="1752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56615" y="6510336"/>
            <a:ext cx="228750" cy="218826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3"/>
          <p:cNvSpPr txBox="1"/>
          <p:nvPr/>
        </p:nvSpPr>
        <p:spPr>
          <a:xfrm>
            <a:off x="10035028" y="6450400"/>
            <a:ext cx="1572300" cy="4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000" tIns="44475" rIns="89000" bIns="4447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8"/>
              <a:buFont typeface="Arial"/>
              <a:buNone/>
            </a:pPr>
            <a:r>
              <a:rPr lang="es-NI" sz="1168" b="0" i="0" u="none" strike="noStrike" cap="non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www.lafise.com</a:t>
            </a:r>
            <a:endParaRPr sz="1168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87" name="Google Shape;87;p13"/>
          <p:cNvSpPr txBox="1">
            <a:spLocks noGrp="1"/>
          </p:cNvSpPr>
          <p:nvPr>
            <p:ph type="body" idx="1"/>
          </p:nvPr>
        </p:nvSpPr>
        <p:spPr>
          <a:xfrm>
            <a:off x="1185365" y="6379838"/>
            <a:ext cx="4947000" cy="3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1168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91440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/>
            </a:lvl2pPr>
            <a:lvl3pPr marL="137160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804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503176" y="295450"/>
            <a:ext cx="11185500" cy="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4000"/>
              <a:buNone/>
              <a:defRPr sz="2500" b="1" i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 rtl="0">
              <a:spcBef>
                <a:spcPts val="1000"/>
              </a:spcBef>
              <a:spcAft>
                <a:spcPts val="0"/>
              </a:spcAft>
              <a:buSzPts val="2400"/>
              <a:buNone/>
              <a:defRPr/>
            </a:lvl1pPr>
            <a:lvl2pPr marL="914400" lvl="1" indent="-228600" algn="l" rtl="0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marL="1371600" lvl="2" indent="-228600" algn="l" rtl="0">
              <a:spcBef>
                <a:spcPts val="500"/>
              </a:spcBef>
              <a:spcAft>
                <a:spcPts val="0"/>
              </a:spcAft>
              <a:buSzPts val="1600"/>
              <a:buNone/>
              <a:defRPr/>
            </a:lvl3pPr>
            <a:lvl4pPr marL="1828800" lvl="3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5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8888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8888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8778241" y="6377940"/>
            <a:ext cx="2804100" cy="12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10135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 Slide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4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6000"/>
              <a:buFont typeface="Open Sans"/>
              <a:buNone/>
              <a:defRPr sz="6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34"/>
          <p:cNvSpPr txBox="1">
            <a:spLocks noGrp="1"/>
          </p:cNvSpPr>
          <p:nvPr>
            <p:ph type="body" idx="1"/>
          </p:nvPr>
        </p:nvSpPr>
        <p:spPr>
          <a:xfrm>
            <a:off x="1524000" y="3602037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188" name="Google Shape;188;p34"/>
          <p:cNvSpPr txBox="1">
            <a:spLocks noGrp="1"/>
          </p:cNvSpPr>
          <p:nvPr>
            <p:ph type="sldNum" idx="12"/>
          </p:nvPr>
        </p:nvSpPr>
        <p:spPr>
          <a:xfrm>
            <a:off x="11136693" y="6429713"/>
            <a:ext cx="2172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17618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_HEADER" type="secHead">
  <p:cSld name="SECTION_HEADER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5"/>
          <p:cNvSpPr txBox="1">
            <a:spLocks noGrp="1"/>
          </p:cNvSpPr>
          <p:nvPr>
            <p:ph type="title"/>
          </p:nvPr>
        </p:nvSpPr>
        <p:spPr>
          <a:xfrm>
            <a:off x="415600" y="2867798"/>
            <a:ext cx="113607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48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35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901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6E11-125C-4FC7-ACE5-7D0539D460C1}" type="datetimeFigureOut">
              <a:rPr lang="es-419" smtClean="0"/>
              <a:t>22/9/2022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A7796-B610-49E2-8968-9F944DD9CE3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60972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AND_BODY">
  <p:cSld name="TITLE_AND_BODY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6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3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195" name="Google Shape;195;p36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53781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AND_TWO_COLUMNS" type="twoColTx">
  <p:cSld name="TITLE_AND_TWO_COLUMNS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7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3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marL="1371600" lvl="2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marL="1828800" lvl="3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marL="2286000" lvl="4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199" name="Google Shape;199;p37"/>
          <p:cNvSpPr txBox="1">
            <a:spLocks noGrp="1"/>
          </p:cNvSpPr>
          <p:nvPr>
            <p:ph type="body" idx="2"/>
          </p:nvPr>
        </p:nvSpPr>
        <p:spPr>
          <a:xfrm>
            <a:off x="6443200" y="1536631"/>
            <a:ext cx="53331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00" name="Google Shape;200;p37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87041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" type="titleOnly">
  <p:cSld name="TITLE_ONLY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8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38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0716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_COLUMN_TEXT">
  <p:cSld name="ONE_COLUMN_TEXT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9"/>
          <p:cNvSpPr txBox="1">
            <a:spLocks noGrp="1"/>
          </p:cNvSpPr>
          <p:nvPr>
            <p:ph type="title"/>
          </p:nvPr>
        </p:nvSpPr>
        <p:spPr>
          <a:xfrm>
            <a:off x="415600" y="740799"/>
            <a:ext cx="3744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39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07" name="Google Shape;207;p39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19266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_POINT">
  <p:cSld name="MAIN_POINT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0"/>
          <p:cNvSpPr txBox="1">
            <a:spLocks noGrp="1"/>
          </p:cNvSpPr>
          <p:nvPr>
            <p:ph type="title"/>
          </p:nvPr>
        </p:nvSpPr>
        <p:spPr>
          <a:xfrm>
            <a:off x="653666" y="600199"/>
            <a:ext cx="8490300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400"/>
              <a:buFont typeface="Arial"/>
              <a:buNone/>
              <a:defRPr sz="6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40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10862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_TITLE_AND_DESCRIPTION">
  <p:cSld name="SECTION_TITLE_AND_DESCRIPTION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1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41"/>
          <p:cNvSpPr txBox="1">
            <a:spLocks noGrp="1"/>
          </p:cNvSpPr>
          <p:nvPr>
            <p:ph type="title"/>
          </p:nvPr>
        </p:nvSpPr>
        <p:spPr>
          <a:xfrm>
            <a:off x="354000" y="1644232"/>
            <a:ext cx="53937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"/>
              <a:buNone/>
              <a:defRPr sz="56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14" name="Google Shape;214;p41"/>
          <p:cNvSpPr txBox="1">
            <a:spLocks noGrp="1"/>
          </p:cNvSpPr>
          <p:nvPr>
            <p:ph type="body" idx="1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marL="45720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800"/>
              <a:buFont typeface="Arial"/>
              <a:buNone/>
              <a:defRPr sz="2800"/>
            </a:lvl1pPr>
            <a:lvl2pPr marL="91440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800"/>
              <a:buFont typeface="Arial"/>
              <a:buNone/>
              <a:defRPr sz="2800"/>
            </a:lvl2pPr>
            <a:lvl3pPr marL="137160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800"/>
              <a:buFont typeface="Arial"/>
              <a:buNone/>
              <a:defRPr sz="2800"/>
            </a:lvl3pPr>
            <a:lvl4pPr marL="182880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800"/>
              <a:buFont typeface="Arial"/>
              <a:buNone/>
              <a:defRPr sz="2800"/>
            </a:lvl4pPr>
            <a:lvl5pPr marL="228600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800"/>
              <a:buFont typeface="Arial"/>
              <a:buNone/>
              <a:defRPr sz="2800"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15" name="Google Shape;215;p41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16" name="Google Shape;216;p41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226972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42"/>
          <p:cNvSpPr txBox="1">
            <a:spLocks noGrp="1"/>
          </p:cNvSpPr>
          <p:nvPr>
            <p:ph type="body" idx="1"/>
          </p:nvPr>
        </p:nvSpPr>
        <p:spPr>
          <a:xfrm>
            <a:off x="415600" y="5640766"/>
            <a:ext cx="79983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219" name="Google Shape;219;p42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642290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_NUMBER">
  <p:cSld name="BIG_NUMBER"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3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sz="160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22" name="Google Shape;222;p43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marL="45720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23" name="Google Shape;223;p43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878315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F1F1F1"/>
        </a:solidFill>
        <a:effectLst/>
      </p:bgPr>
    </p:bg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Google Shape;225;p44" descr="Google Shape;23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07536" y="1"/>
            <a:ext cx="4786050" cy="6381400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44"/>
          <p:cNvSpPr txBox="1">
            <a:spLocks noGrp="1"/>
          </p:cNvSpPr>
          <p:nvPr>
            <p:ph type="body" idx="1"/>
          </p:nvPr>
        </p:nvSpPr>
        <p:spPr>
          <a:xfrm>
            <a:off x="696798" y="3235256"/>
            <a:ext cx="8522700" cy="8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15F44"/>
              </a:buClr>
              <a:buSzPts val="4400"/>
              <a:buFont typeface="Open Sans"/>
              <a:buNone/>
              <a:defRPr sz="4400">
                <a:solidFill>
                  <a:srgbClr val="115F44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15F44"/>
              </a:buClr>
              <a:buSzPts val="4400"/>
              <a:buFont typeface="Open Sans"/>
              <a:buChar char="•"/>
              <a:defRPr sz="4400">
                <a:solidFill>
                  <a:srgbClr val="115F44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15F44"/>
              </a:buClr>
              <a:buSzPts val="4400"/>
              <a:buFont typeface="Open Sans"/>
              <a:buChar char="•"/>
              <a:defRPr sz="4400">
                <a:solidFill>
                  <a:srgbClr val="115F44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15F44"/>
              </a:buClr>
              <a:buSzPts val="4400"/>
              <a:buFont typeface="Open Sans"/>
              <a:buChar char="•"/>
              <a:defRPr sz="4400">
                <a:solidFill>
                  <a:srgbClr val="115F44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15F44"/>
              </a:buClr>
              <a:buSzPts val="4400"/>
              <a:buFont typeface="Open Sans"/>
              <a:buChar char="•"/>
              <a:defRPr sz="4400">
                <a:solidFill>
                  <a:srgbClr val="115F44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pic>
        <p:nvPicPr>
          <p:cNvPr id="227" name="Google Shape;227;p44" descr="Google Shape;25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99411" y="482110"/>
            <a:ext cx="4791004" cy="6375888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44"/>
          <p:cNvSpPr txBox="1">
            <a:spLocks noGrp="1"/>
          </p:cNvSpPr>
          <p:nvPr>
            <p:ph type="title"/>
          </p:nvPr>
        </p:nvSpPr>
        <p:spPr>
          <a:xfrm>
            <a:off x="696798" y="2279200"/>
            <a:ext cx="8334000" cy="9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5F44"/>
              </a:buClr>
              <a:buSzPts val="4400"/>
              <a:buFont typeface="Open Sans Light"/>
              <a:buNone/>
              <a:defRPr sz="4400">
                <a:solidFill>
                  <a:srgbClr val="115F44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229" name="Google Shape;229;p44" descr="Google Shape;27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87" y="888"/>
            <a:ext cx="12188825" cy="975106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44"/>
          <p:cNvSpPr/>
          <p:nvPr/>
        </p:nvSpPr>
        <p:spPr>
          <a:xfrm>
            <a:off x="1586" y="6380631"/>
            <a:ext cx="12188700" cy="476700"/>
          </a:xfrm>
          <a:prstGeom prst="rect">
            <a:avLst/>
          </a:prstGeom>
          <a:solidFill>
            <a:srgbClr val="008866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44"/>
          <p:cNvSpPr txBox="1"/>
          <p:nvPr/>
        </p:nvSpPr>
        <p:spPr>
          <a:xfrm>
            <a:off x="10080752" y="6519599"/>
            <a:ext cx="14811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Open Sans Light"/>
              <a:buNone/>
            </a:pPr>
            <a:r>
              <a:rPr lang="es-NI" sz="1200" b="0" i="0" u="none" strike="noStrike" cap="non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www.lafise.com</a:t>
            </a:r>
            <a:endParaRPr/>
          </a:p>
        </p:txBody>
      </p:sp>
      <p:pic>
        <p:nvPicPr>
          <p:cNvPr id="232" name="Google Shape;232;p44" descr="Google Shape;30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56613" y="6510335"/>
            <a:ext cx="228753" cy="218828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44"/>
          <p:cNvSpPr txBox="1">
            <a:spLocks noGrp="1"/>
          </p:cNvSpPr>
          <p:nvPr>
            <p:ph type="body" idx="2"/>
          </p:nvPr>
        </p:nvSpPr>
        <p:spPr>
          <a:xfrm>
            <a:off x="1185364" y="6379838"/>
            <a:ext cx="4943700" cy="3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34" name="Google Shape;234;p44"/>
          <p:cNvSpPr txBox="1">
            <a:spLocks noGrp="1"/>
          </p:cNvSpPr>
          <p:nvPr>
            <p:ph type="sldNum" idx="12"/>
          </p:nvPr>
        </p:nvSpPr>
        <p:spPr>
          <a:xfrm>
            <a:off x="8297460" y="6141901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619438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4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  <a:defRPr sz="6000"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37" name="Google Shape;237;p4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38" name="Google Shape;238;p45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585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6E11-125C-4FC7-ACE5-7D0539D460C1}" type="datetimeFigureOut">
              <a:rPr lang="es-419" smtClean="0"/>
              <a:t>22/9/2022</a:t>
            </a:fld>
            <a:endParaRPr lang="es-419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A7796-B610-49E2-8968-9F944DD9CE3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31484854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4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42" name="Google Shape;242;p4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43" name="Google Shape;243;p46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97199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47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47" name="Google Shape;247;p47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48" name="Google Shape;248;p4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49" name="Google Shape;249;p4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50" name="Google Shape;250;p47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70884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53" name="Google Shape;253;p48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02235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9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56" name="Google Shape;256;p49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57" name="Google Shape;257;p49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58" name="Google Shape;258;p49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431002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50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61" name="Google Shape;261;p50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262" name="Google Shape;262;p50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63" name="Google Shape;263;p50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0669972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>
  <p:cSld name="Title and Vertical Text"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5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51"/>
          <p:cNvSpPr txBox="1">
            <a:spLocks noGrp="1"/>
          </p:cNvSpPr>
          <p:nvPr>
            <p:ph type="body" idx="1"/>
          </p:nvPr>
        </p:nvSpPr>
        <p:spPr>
          <a:xfrm rot="5400000">
            <a:off x="3920401" y="-1256576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67" name="Google Shape;267;p51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28261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52"/>
          <p:cNvSpPr txBox="1">
            <a:spLocks noGrp="1"/>
          </p:cNvSpPr>
          <p:nvPr>
            <p:ph type="title"/>
          </p:nvPr>
        </p:nvSpPr>
        <p:spPr>
          <a:xfrm rot="5400000">
            <a:off x="7133402" y="1956623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52"/>
          <p:cNvSpPr txBox="1">
            <a:spLocks noGrp="1"/>
          </p:cNvSpPr>
          <p:nvPr>
            <p:ph type="body" idx="1"/>
          </p:nvPr>
        </p:nvSpPr>
        <p:spPr>
          <a:xfrm rot="5400000">
            <a:off x="1799401" y="-596076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71" name="Google Shape;271;p52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984066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Title and Content 1"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5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4" name="Google Shape;274;p5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75" name="Google Shape;275;p53"/>
          <p:cNvSpPr txBox="1">
            <a:spLocks noGrp="1"/>
          </p:cNvSpPr>
          <p:nvPr>
            <p:ph type="sldNum" idx="12"/>
          </p:nvPr>
        </p:nvSpPr>
        <p:spPr>
          <a:xfrm>
            <a:off x="11095219" y="6414768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519271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54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297823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1_Section Header"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5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6000"/>
              <a:buFont typeface="Open Sans"/>
              <a:buNone/>
              <a:defRPr sz="6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80" name="Google Shape;280;p5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81" name="Google Shape;281;p55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91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6E11-125C-4FC7-ACE5-7D0539D460C1}" type="datetimeFigureOut">
              <a:rPr lang="es-419" smtClean="0"/>
              <a:t>22/9/2022</a:t>
            </a:fld>
            <a:endParaRPr lang="es-419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A7796-B610-49E2-8968-9F944DD9CE3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6404565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1_Two Content"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5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84" name="Google Shape;284;p5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85" name="Google Shape;285;p5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86" name="Google Shape;286;p56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40103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1_Comparison"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5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89" name="Google Shape;289;p57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90" name="Google Shape;290;p57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91" name="Google Shape;291;p5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92" name="Google Shape;292;p5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93" name="Google Shape;293;p57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112900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1_Title Only"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5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96" name="Google Shape;296;p58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128471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1_Content with Caption"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59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Open Sans"/>
              <a:buNone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59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00" name="Google Shape;300;p59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01" name="Google Shape;301;p59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48705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1_Picture with Caption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60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Open Sans"/>
              <a:buNone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04" name="Google Shape;304;p60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305" name="Google Shape;305;p60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06" name="Google Shape;306;p60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21418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>
  <p:cSld name="1_Title and Vertical Text"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6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09" name="Google Shape;309;p61"/>
          <p:cNvSpPr txBox="1">
            <a:spLocks noGrp="1"/>
          </p:cNvSpPr>
          <p:nvPr>
            <p:ph type="body" idx="1"/>
          </p:nvPr>
        </p:nvSpPr>
        <p:spPr>
          <a:xfrm rot="5400000">
            <a:off x="3920401" y="-1256576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10" name="Google Shape;310;p61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3086896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1_Vertical Title and Text"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62"/>
          <p:cNvSpPr txBox="1">
            <a:spLocks noGrp="1"/>
          </p:cNvSpPr>
          <p:nvPr>
            <p:ph type="title"/>
          </p:nvPr>
        </p:nvSpPr>
        <p:spPr>
          <a:xfrm rot="5400000">
            <a:off x="7133402" y="1956623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13" name="Google Shape;313;p62"/>
          <p:cNvSpPr txBox="1">
            <a:spLocks noGrp="1"/>
          </p:cNvSpPr>
          <p:nvPr>
            <p:ph type="body" idx="1"/>
          </p:nvPr>
        </p:nvSpPr>
        <p:spPr>
          <a:xfrm rot="5400000">
            <a:off x="1799401" y="-596076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14" name="Google Shape;314;p62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537738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1_Section Header"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6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6000"/>
              <a:buFont typeface="Open Sans"/>
              <a:buNone/>
              <a:defRPr sz="6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17" name="Google Shape;317;p63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18" name="Google Shape;318;p63"/>
          <p:cNvSpPr txBox="1">
            <a:spLocks noGrp="1"/>
          </p:cNvSpPr>
          <p:nvPr>
            <p:ph type="sldNum" idx="12"/>
          </p:nvPr>
        </p:nvSpPr>
        <p:spPr>
          <a:xfrm>
            <a:off x="11095219" y="6414768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749549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1_Two Content"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6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21" name="Google Shape;321;p6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22" name="Google Shape;322;p6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23" name="Google Shape;323;p64"/>
          <p:cNvSpPr txBox="1">
            <a:spLocks noGrp="1"/>
          </p:cNvSpPr>
          <p:nvPr>
            <p:ph type="sldNum" idx="12"/>
          </p:nvPr>
        </p:nvSpPr>
        <p:spPr>
          <a:xfrm>
            <a:off x="11095219" y="6414768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280362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1_Comparison"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65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26" name="Google Shape;326;p65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27" name="Google Shape;327;p6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28" name="Google Shape;328;p6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29" name="Google Shape;329;p6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30" name="Google Shape;330;p65"/>
          <p:cNvSpPr txBox="1">
            <a:spLocks noGrp="1"/>
          </p:cNvSpPr>
          <p:nvPr>
            <p:ph type="sldNum" idx="12"/>
          </p:nvPr>
        </p:nvSpPr>
        <p:spPr>
          <a:xfrm>
            <a:off x="11095219" y="6414768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86414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6E11-125C-4FC7-ACE5-7D0539D460C1}" type="datetimeFigureOut">
              <a:rPr lang="es-419" smtClean="0"/>
              <a:t>22/9/2022</a:t>
            </a:fld>
            <a:endParaRPr lang="es-419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A7796-B610-49E2-8968-9F944DD9CE3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04280603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1_Title Only"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6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33" name="Google Shape;333;p66"/>
          <p:cNvSpPr txBox="1">
            <a:spLocks noGrp="1"/>
          </p:cNvSpPr>
          <p:nvPr>
            <p:ph type="sldNum" idx="12"/>
          </p:nvPr>
        </p:nvSpPr>
        <p:spPr>
          <a:xfrm>
            <a:off x="11095219" y="6414768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5932413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1_Content with Caption"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67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Open Sans"/>
              <a:buNone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36" name="Google Shape;336;p67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37" name="Google Shape;337;p6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38" name="Google Shape;338;p67"/>
          <p:cNvSpPr txBox="1">
            <a:spLocks noGrp="1"/>
          </p:cNvSpPr>
          <p:nvPr>
            <p:ph type="sldNum" idx="12"/>
          </p:nvPr>
        </p:nvSpPr>
        <p:spPr>
          <a:xfrm>
            <a:off x="11095219" y="6414768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98251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1_Picture with Caption"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68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Open Sans"/>
              <a:buNone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41" name="Google Shape;341;p68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342" name="Google Shape;342;p68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43" name="Google Shape;343;p68"/>
          <p:cNvSpPr txBox="1">
            <a:spLocks noGrp="1"/>
          </p:cNvSpPr>
          <p:nvPr>
            <p:ph type="sldNum" idx="12"/>
          </p:nvPr>
        </p:nvSpPr>
        <p:spPr>
          <a:xfrm>
            <a:off x="11095219" y="6414768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315126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>
  <p:cSld name="1_Title and Vertical Text"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46" name="Google Shape;346;p69"/>
          <p:cNvSpPr txBox="1">
            <a:spLocks noGrp="1"/>
          </p:cNvSpPr>
          <p:nvPr>
            <p:ph type="body" idx="1"/>
          </p:nvPr>
        </p:nvSpPr>
        <p:spPr>
          <a:xfrm rot="5400000">
            <a:off x="3920401" y="-1256577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47" name="Google Shape;347;p69"/>
          <p:cNvSpPr txBox="1">
            <a:spLocks noGrp="1"/>
          </p:cNvSpPr>
          <p:nvPr>
            <p:ph type="sldNum" idx="12"/>
          </p:nvPr>
        </p:nvSpPr>
        <p:spPr>
          <a:xfrm>
            <a:off x="11095219" y="6414768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9232827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1_Vertical Title and Text"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70"/>
          <p:cNvSpPr txBox="1">
            <a:spLocks noGrp="1"/>
          </p:cNvSpPr>
          <p:nvPr>
            <p:ph type="title"/>
          </p:nvPr>
        </p:nvSpPr>
        <p:spPr>
          <a:xfrm rot="5400000">
            <a:off x="7133402" y="1956623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50" name="Google Shape;350;p70"/>
          <p:cNvSpPr txBox="1">
            <a:spLocks noGrp="1"/>
          </p:cNvSpPr>
          <p:nvPr>
            <p:ph type="body" idx="1"/>
          </p:nvPr>
        </p:nvSpPr>
        <p:spPr>
          <a:xfrm rot="5400000">
            <a:off x="1799401" y="-596076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51" name="Google Shape;351;p70"/>
          <p:cNvSpPr txBox="1">
            <a:spLocks noGrp="1"/>
          </p:cNvSpPr>
          <p:nvPr>
            <p:ph type="sldNum" idx="12"/>
          </p:nvPr>
        </p:nvSpPr>
        <p:spPr>
          <a:xfrm>
            <a:off x="11095219" y="6414768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34684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23D8F-C2F1-4DAE-8E94-B8240F917F7B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173688352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1C890-DE06-4038-9E06-81BF79EE75CD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86093529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5879D-7947-47DA-91EF-7337BB99388E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197003278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46EE-6864-472F-8F52-C8398592EF73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69016206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ADF0B-43A4-4378-8E61-9CFBD56F90AC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27127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6E11-125C-4FC7-ACE5-7D0539D460C1}" type="datetimeFigureOut">
              <a:rPr lang="es-419" smtClean="0"/>
              <a:t>22/9/2022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A7796-B610-49E2-8968-9F944DD9CE3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58092338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0E805-5772-485B-8C12-4C1FBC577592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129401920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6B9E6-FB25-4BEC-9A33-7DB20CC159E6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302610196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60A0D-0F79-42F1-B459-2F3897127E43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387520878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419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160A5-57AD-47E8-83A8-8A2A06E3D294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0777476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17F04-85A2-4608-8F1F-D2B90D35A16F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78757056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AF3CE-9BC6-45BA-B34F-1B2EE91F8851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375726284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0E7D1-3624-4DC1-81D6-44FE146E8C34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384504104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540E7-A3B7-4AA6-960D-3CA0E4F04657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26868795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9ED1C-6F4A-4F12-B2B1-E7E1D3C99475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3700356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6E11-125C-4FC7-ACE5-7D0539D460C1}" type="datetimeFigureOut">
              <a:rPr lang="es-419" smtClean="0"/>
              <a:t>22/9/2022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A7796-B610-49E2-8968-9F944DD9CE3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73826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50.xml"/><Relationship Id="rId18" Type="http://schemas.openxmlformats.org/officeDocument/2006/relationships/slideLayout" Target="../slideLayouts/slideLayout55.xml"/><Relationship Id="rId26" Type="http://schemas.openxmlformats.org/officeDocument/2006/relationships/slideLayout" Target="../slideLayouts/slideLayout63.xml"/><Relationship Id="rId21" Type="http://schemas.openxmlformats.org/officeDocument/2006/relationships/slideLayout" Target="../slideLayouts/slideLayout58.xml"/><Relationship Id="rId34" Type="http://schemas.openxmlformats.org/officeDocument/2006/relationships/slideLayout" Target="../slideLayouts/slideLayout71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slideLayout" Target="../slideLayouts/slideLayout54.xml"/><Relationship Id="rId25" Type="http://schemas.openxmlformats.org/officeDocument/2006/relationships/slideLayout" Target="../slideLayouts/slideLayout62.xml"/><Relationship Id="rId33" Type="http://schemas.openxmlformats.org/officeDocument/2006/relationships/slideLayout" Target="../slideLayouts/slideLayout70.xml"/><Relationship Id="rId38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20" Type="http://schemas.openxmlformats.org/officeDocument/2006/relationships/slideLayout" Target="../slideLayouts/slideLayout57.xml"/><Relationship Id="rId29" Type="http://schemas.openxmlformats.org/officeDocument/2006/relationships/slideLayout" Target="../slideLayouts/slideLayout66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24" Type="http://schemas.openxmlformats.org/officeDocument/2006/relationships/slideLayout" Target="../slideLayouts/slideLayout61.xml"/><Relationship Id="rId32" Type="http://schemas.openxmlformats.org/officeDocument/2006/relationships/slideLayout" Target="../slideLayouts/slideLayout69.xml"/><Relationship Id="rId37" Type="http://schemas.openxmlformats.org/officeDocument/2006/relationships/slideLayout" Target="../slideLayouts/slideLayout74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23" Type="http://schemas.openxmlformats.org/officeDocument/2006/relationships/slideLayout" Target="../slideLayouts/slideLayout60.xml"/><Relationship Id="rId28" Type="http://schemas.openxmlformats.org/officeDocument/2006/relationships/slideLayout" Target="../slideLayouts/slideLayout65.xml"/><Relationship Id="rId36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47.xml"/><Relationship Id="rId19" Type="http://schemas.openxmlformats.org/officeDocument/2006/relationships/slideLayout" Target="../slideLayouts/slideLayout56.xml"/><Relationship Id="rId31" Type="http://schemas.openxmlformats.org/officeDocument/2006/relationships/slideLayout" Target="../slideLayouts/slideLayout68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Relationship Id="rId22" Type="http://schemas.openxmlformats.org/officeDocument/2006/relationships/slideLayout" Target="../slideLayouts/slideLayout59.xml"/><Relationship Id="rId27" Type="http://schemas.openxmlformats.org/officeDocument/2006/relationships/slideLayout" Target="../slideLayouts/slideLayout64.xml"/><Relationship Id="rId30" Type="http://schemas.openxmlformats.org/officeDocument/2006/relationships/slideLayout" Target="../slideLayouts/slideLayout67.xml"/><Relationship Id="rId35" Type="http://schemas.openxmlformats.org/officeDocument/2006/relationships/slideLayout" Target="../slideLayouts/slideLayout72.xml"/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56E11-125C-4FC7-ACE5-7D0539D460C1}" type="datetimeFigureOut">
              <a:rPr lang="es-419" smtClean="0"/>
              <a:t>22/9/2022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A7796-B610-49E2-8968-9F944DD9CE32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596508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419" altLang="zh-CN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419" altLang="zh-CN" smtClean="0"/>
              <a:t>Click to edit Master text styles</a:t>
            </a:r>
          </a:p>
          <a:p>
            <a:pPr lvl="1"/>
            <a:r>
              <a:rPr lang="es-419" altLang="zh-CN" smtClean="0"/>
              <a:t>Second level</a:t>
            </a:r>
          </a:p>
          <a:p>
            <a:pPr lvl="2"/>
            <a:r>
              <a:rPr lang="es-419" altLang="zh-CN" smtClean="0"/>
              <a:t>Third level</a:t>
            </a:r>
          </a:p>
          <a:p>
            <a:pPr lvl="3"/>
            <a:r>
              <a:rPr lang="es-419" altLang="zh-CN" smtClean="0"/>
              <a:t>Fourth level</a:t>
            </a:r>
          </a:p>
          <a:p>
            <a:pPr lvl="4"/>
            <a:r>
              <a:rPr lang="es-419" altLang="zh-CN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419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419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816A5CC-F7B2-4DC8-A715-A19CF4BAC9CB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95061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  <a:defRPr sz="40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•"/>
              <a:defRPr sz="24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Char char="•"/>
              <a:defRPr sz="20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•"/>
              <a:defRPr sz="16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949817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3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sz="3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sz="3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sz="3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sz="3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sz="3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sz="3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sz="3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sz="3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sz="3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3" name="Google Shape;183;p33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4" name="Google Shape;184;p33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36469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  <p:sldLayoutId id="2147483706" r:id="rId18"/>
    <p:sldLayoutId id="2147483707" r:id="rId19"/>
    <p:sldLayoutId id="2147483708" r:id="rId20"/>
    <p:sldLayoutId id="2147483709" r:id="rId21"/>
    <p:sldLayoutId id="2147483710" r:id="rId22"/>
    <p:sldLayoutId id="2147483711" r:id="rId23"/>
    <p:sldLayoutId id="2147483712" r:id="rId24"/>
    <p:sldLayoutId id="2147483713" r:id="rId25"/>
    <p:sldLayoutId id="2147483714" r:id="rId26"/>
    <p:sldLayoutId id="2147483715" r:id="rId27"/>
    <p:sldLayoutId id="2147483716" r:id="rId28"/>
    <p:sldLayoutId id="2147483717" r:id="rId29"/>
    <p:sldLayoutId id="2147483718" r:id="rId30"/>
    <p:sldLayoutId id="2147483719" r:id="rId31"/>
    <p:sldLayoutId id="2147483720" r:id="rId32"/>
    <p:sldLayoutId id="2147483721" r:id="rId33"/>
    <p:sldLayoutId id="2147483722" r:id="rId34"/>
    <p:sldLayoutId id="2147483723" r:id="rId35"/>
    <p:sldLayoutId id="2147483724" r:id="rId36"/>
    <p:sldLayoutId id="2147483725" r:id="rId3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419" altLang="zh-CN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419" altLang="zh-CN" smtClean="0"/>
              <a:t>Click to edit Master text styles</a:t>
            </a:r>
          </a:p>
          <a:p>
            <a:pPr lvl="1"/>
            <a:r>
              <a:rPr lang="es-419" altLang="zh-CN" smtClean="0"/>
              <a:t>Second level</a:t>
            </a:r>
          </a:p>
          <a:p>
            <a:pPr lvl="2"/>
            <a:r>
              <a:rPr lang="es-419" altLang="zh-CN" smtClean="0"/>
              <a:t>Third level</a:t>
            </a:r>
          </a:p>
          <a:p>
            <a:pPr lvl="3"/>
            <a:r>
              <a:rPr lang="es-419" altLang="zh-CN" smtClean="0"/>
              <a:t>Fourth level</a:t>
            </a:r>
          </a:p>
          <a:p>
            <a:pPr lvl="4"/>
            <a:r>
              <a:rPr lang="es-419" altLang="zh-CN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AA228ED-1224-4A1A-ACB9-1CE384D8AC48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124349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8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3.wmf"/><Relationship Id="rId5" Type="http://schemas.openxmlformats.org/officeDocument/2006/relationships/image" Target="../media/image18.wmf"/><Relationship Id="rId4" Type="http://schemas.openxmlformats.org/officeDocument/2006/relationships/image" Target="../media/image22.png"/><Relationship Id="rId9" Type="http://schemas.openxmlformats.org/officeDocument/2006/relationships/image" Target="../media/image2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/>
            </a:gs>
            <a:gs pos="41000">
              <a:schemeClr val="accent5"/>
            </a:gs>
            <a:gs pos="100000">
              <a:schemeClr val="accent1"/>
            </a:gs>
          </a:gsLst>
          <a:lin ang="2698631" scaled="0"/>
        </a:gradFill>
        <a:effectLst/>
      </p:bgPr>
    </p:bg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1" name="Google Shape;681;p86"/>
          <p:cNvPicPr preferRelativeResize="0"/>
          <p:nvPr/>
        </p:nvPicPr>
        <p:blipFill rotWithShape="1">
          <a:blip r:embed="rId3">
            <a:alphaModFix amt="30000"/>
          </a:blip>
          <a:srcRect l="3465"/>
          <a:stretch/>
        </p:blipFill>
        <p:spPr>
          <a:xfrm>
            <a:off x="624254" y="-76933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3" name="Google Shape;683;p86"/>
          <p:cNvSpPr txBox="1"/>
          <p:nvPr/>
        </p:nvSpPr>
        <p:spPr>
          <a:xfrm>
            <a:off x="826226" y="2220058"/>
            <a:ext cx="11078558" cy="2879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>
                <a:srgbClr val="5E5E5E"/>
              </a:buClr>
              <a:buSzPts val="2800"/>
            </a:pPr>
            <a:r>
              <a:rPr lang="es-419" sz="4400" b="1" kern="0" dirty="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¡Bienvenido al mundo de los SEGUROS de Personas</a:t>
            </a:r>
            <a:r>
              <a:rPr lang="es-419" sz="4400" b="1" kern="0" dirty="0" smtClean="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!</a:t>
            </a:r>
          </a:p>
          <a:p>
            <a:pPr lvl="0">
              <a:buClr>
                <a:srgbClr val="5E5E5E"/>
              </a:buClr>
              <a:buSzPts val="2800"/>
            </a:pPr>
            <a:endParaRPr lang="es-419" sz="3600" b="1" kern="0" dirty="0">
              <a:solidFill>
                <a:srgbClr val="FFFFFF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lvl="0">
              <a:buClr>
                <a:srgbClr val="5E5E5E"/>
              </a:buClr>
              <a:buSzPts val="2800"/>
            </a:pPr>
            <a:r>
              <a:rPr lang="es-419" sz="3200" b="1" kern="0" dirty="0" smtClean="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Seguro de Accidentes Personales Familiar</a:t>
            </a:r>
            <a:endParaRPr lang="es-419" sz="3200" b="1" kern="0" dirty="0">
              <a:solidFill>
                <a:srgbClr val="FFFFFF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1346" y="70825"/>
            <a:ext cx="1906532" cy="111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69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2172" y="535134"/>
            <a:ext cx="10956388" cy="5847337"/>
          </a:xfrm>
        </p:spPr>
        <p:txBody>
          <a:bodyPr/>
          <a:lstStyle/>
          <a:p>
            <a:pPr marR="17145" algn="just">
              <a:spcAft>
                <a:spcPts val="0"/>
              </a:spcAft>
            </a:pPr>
            <a:r>
              <a:rPr lang="es-ES_tradnl" sz="1600" dirty="0" smtClean="0">
                <a:latin typeface="Open Sans" panose="020B0604020202020204"/>
                <a:ea typeface="Times New Roman" panose="02020603050405020304" pitchFamily="18" charset="0"/>
              </a:rPr>
              <a:t>Copia de cédula del documento de identificación del Asegurado.</a:t>
            </a:r>
            <a:endParaRPr lang="es-419" sz="1600" dirty="0" smtClean="0">
              <a:latin typeface="Open Sans" panose="020B0604020202020204"/>
              <a:ea typeface="Times New Roman" panose="02020603050405020304" pitchFamily="18" charset="0"/>
            </a:endParaRPr>
          </a:p>
          <a:p>
            <a:pPr marR="17145" algn="just">
              <a:spcAft>
                <a:spcPts val="0"/>
              </a:spcAft>
            </a:pPr>
            <a:r>
              <a:rPr lang="es-ES_tradnl" sz="1600" dirty="0" smtClean="0">
                <a:latin typeface="Open Sans" panose="020B0604020202020204"/>
                <a:ea typeface="Times New Roman" panose="02020603050405020304" pitchFamily="18" charset="0"/>
              </a:rPr>
              <a:t>Presentar historial clínico, epicrisis médica y certificados emitidos por el médico tratante en la especialidad que corresponda y que determinen la incapacidad resultante del accidente.</a:t>
            </a:r>
            <a:endParaRPr lang="es-419" sz="1600" dirty="0" smtClean="0">
              <a:latin typeface="Open Sans" panose="020B0604020202020204"/>
              <a:ea typeface="Times New Roman" panose="02020603050405020304" pitchFamily="18" charset="0"/>
            </a:endParaRPr>
          </a:p>
          <a:p>
            <a:pPr marR="17145" algn="just">
              <a:spcAft>
                <a:spcPts val="0"/>
              </a:spcAft>
            </a:pPr>
            <a:r>
              <a:rPr lang="es-ES_tradnl" sz="1600" dirty="0" smtClean="0">
                <a:latin typeface="Open Sans" panose="020B0604020202020204"/>
                <a:ea typeface="Times New Roman" panose="02020603050405020304" pitchFamily="18" charset="0"/>
              </a:rPr>
              <a:t>La auditoría médica de </a:t>
            </a:r>
            <a:r>
              <a:rPr lang="es-ES_tradnl" sz="1600" b="1" dirty="0" smtClean="0">
                <a:latin typeface="Open Sans" panose="020B0604020202020204"/>
                <a:ea typeface="Times New Roman" panose="02020603050405020304" pitchFamily="18" charset="0"/>
              </a:rPr>
              <a:t>SEGUROS LAFISE</a:t>
            </a:r>
            <a:r>
              <a:rPr lang="es-ES_tradnl" sz="1600" dirty="0" smtClean="0">
                <a:latin typeface="Open Sans" panose="020B0604020202020204"/>
                <a:ea typeface="Times New Roman" panose="02020603050405020304" pitchFamily="18" charset="0"/>
              </a:rPr>
              <a:t> realizará una revisión, valoración y confirmación de la incapacidad resultante del accidente. </a:t>
            </a:r>
          </a:p>
          <a:p>
            <a:pPr marL="0" marR="17145" indent="0" algn="just">
              <a:spcAft>
                <a:spcPts val="0"/>
              </a:spcAft>
              <a:buNone/>
            </a:pPr>
            <a:endParaRPr lang="es-ES_tradnl" sz="1600" dirty="0" smtClean="0">
              <a:latin typeface="Open Sans" panose="020B0604020202020204"/>
              <a:ea typeface="Times New Roman" panose="02020603050405020304" pitchFamily="18" charset="0"/>
            </a:endParaRPr>
          </a:p>
          <a:p>
            <a:pPr marL="0" marR="17145" indent="0" algn="just">
              <a:spcAft>
                <a:spcPts val="0"/>
              </a:spcAft>
              <a:buNone/>
            </a:pPr>
            <a:r>
              <a:rPr lang="es-CR" sz="1600" dirty="0" smtClean="0">
                <a:latin typeface="Open Sans" panose="020B0604020202020204"/>
                <a:ea typeface="Calibri" panose="020F0502020204030204" pitchFamily="34" charset="0"/>
              </a:rPr>
              <a:t>Al presentar el reclamo por incapacidad, El Asegurado deberá  adjuntar las pruebas médicas de su condición de salud que respalden su reclamación, (Resumen Clínico, Epicrisis Médica, Exámenes, Diagnósticos), no obstante, </a:t>
            </a:r>
            <a:r>
              <a:rPr lang="es-CR" sz="1600" b="1" dirty="0" smtClean="0">
                <a:latin typeface="Open Sans" panose="020B0604020202020204"/>
                <a:ea typeface="Calibri" panose="020F0502020204030204" pitchFamily="34" charset="0"/>
              </a:rPr>
              <a:t>SEGUROS LAFISE</a:t>
            </a:r>
            <a:r>
              <a:rPr lang="es-CR" sz="1600" dirty="0" smtClean="0">
                <a:latin typeface="Open Sans" panose="020B0604020202020204"/>
                <a:ea typeface="Calibri" panose="020F0502020204030204" pitchFamily="34" charset="0"/>
              </a:rPr>
              <a:t> tendrá derecho a comprobar en este periodo por su cuenta la existencia de la Incapacidad Permanente Total o Parcial, a través de un médico acreditado por la autoridad competente para realizar este tipo de evaluaciones que dictamine y certifique el grado de incapacidad del Asegurado.</a:t>
            </a:r>
          </a:p>
          <a:p>
            <a:pPr marL="0" marR="17145" indent="0" algn="just">
              <a:spcAft>
                <a:spcPts val="0"/>
              </a:spcAft>
              <a:buNone/>
            </a:pPr>
            <a:endParaRPr lang="es-CR" sz="1600" dirty="0" smtClean="0">
              <a:latin typeface="Open Sans" panose="020B0604020202020204"/>
              <a:ea typeface="Times New Roman" panose="02020603050405020304" pitchFamily="18" charset="0"/>
            </a:endParaRPr>
          </a:p>
          <a:p>
            <a:pPr marL="0" marR="17145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es-CR" sz="1600" dirty="0" smtClean="0">
                <a:latin typeface="Open Sans" panose="020B0604020202020204"/>
                <a:ea typeface="Calibri" panose="020F0502020204030204" pitchFamily="34" charset="0"/>
              </a:rPr>
              <a:t>Asimismo, en caso de que se determine que la documentación aportada por el Asegurado presenta inconsistencias, con respecto a la valoración que haga el médico de SEGUROS LAFISE, esta última podrá requerir una segunda valoración médica o a la documentación aportada que permita aclarar la diferencia. </a:t>
            </a:r>
            <a:endParaRPr lang="es-419" sz="1600" dirty="0" smtClean="0">
              <a:latin typeface="Open Sans" panose="020B0604020202020204"/>
              <a:ea typeface="Calibri" panose="020F0502020204030204" pitchFamily="34" charset="0"/>
            </a:endParaRPr>
          </a:p>
          <a:p>
            <a:pPr marL="0" marR="17145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es-CR" sz="1600" dirty="0" smtClean="0">
              <a:latin typeface="Open Sans" panose="020B0604020202020204"/>
              <a:ea typeface="Calibri" panose="020F0502020204030204" pitchFamily="34" charset="0"/>
            </a:endParaRPr>
          </a:p>
          <a:p>
            <a:pPr marL="0" marR="17145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es-CR" sz="1600" dirty="0" smtClean="0">
                <a:latin typeface="Open Sans" panose="020B0604020202020204"/>
                <a:ea typeface="Calibri" panose="020F0502020204030204" pitchFamily="34" charset="0"/>
              </a:rPr>
              <a:t>En caso de discrepancia, el Asegurado podrá apelar dicho dictamen presentando otra valoración de un médico acreditado por la autoridad competente para realizar este tipo de evaluaciones, y con quien no tenga ningún tipo de relación de consanguinidad o afinidad con el Asegurado</a:t>
            </a:r>
            <a:endParaRPr lang="es-419" sz="1600" dirty="0" smtClean="0">
              <a:latin typeface="Open Sans" panose="020B0604020202020204"/>
              <a:ea typeface="Calibri" panose="020F0502020204030204" pitchFamily="34" charset="0"/>
            </a:endParaRPr>
          </a:p>
          <a:p>
            <a:pPr marL="0" marR="141605" indent="0" algn="just">
              <a:spcAft>
                <a:spcPts val="0"/>
              </a:spcAft>
              <a:buNone/>
            </a:pPr>
            <a:endParaRPr lang="es-419" sz="1600" dirty="0">
              <a:effectLst/>
              <a:latin typeface="Open Sans" panose="020B0604020202020204"/>
              <a:ea typeface="Times New Roman" panose="02020603050405020304" pitchFamily="18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6382471"/>
            <a:ext cx="12193057" cy="475529"/>
          </a:xfrm>
          <a:prstGeom prst="rect">
            <a:avLst/>
          </a:prstGeom>
          <a:solidFill>
            <a:srgbClr val="008866"/>
          </a:solidFill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3522" y="5535054"/>
            <a:ext cx="847417" cy="84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0097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3132" y="783771"/>
            <a:ext cx="10904137" cy="5364480"/>
          </a:xfrm>
        </p:spPr>
        <p:txBody>
          <a:bodyPr/>
          <a:lstStyle/>
          <a:p>
            <a:pPr marL="0" marR="17145" lvl="0" indent="0" algn="just">
              <a:spcAft>
                <a:spcPts val="0"/>
              </a:spcAft>
              <a:buNone/>
            </a:pPr>
            <a:r>
              <a:rPr lang="es-ES_tradnl" sz="1600" b="1" dirty="0">
                <a:latin typeface="Open Sans" panose="020B0604020202020204"/>
                <a:ea typeface="Times New Roman" panose="02020603050405020304" pitchFamily="18" charset="0"/>
              </a:rPr>
              <a:t>Por Gastos Médicos</a:t>
            </a:r>
            <a:r>
              <a:rPr lang="es-ES_tradnl" sz="1600" b="1" dirty="0" smtClean="0">
                <a:latin typeface="Open Sans" panose="020B0604020202020204"/>
                <a:ea typeface="Times New Roman" panose="02020603050405020304" pitchFamily="18" charset="0"/>
              </a:rPr>
              <a:t>.</a:t>
            </a:r>
          </a:p>
          <a:p>
            <a:pPr marL="0" marR="17145" lvl="0" indent="0" algn="just">
              <a:spcAft>
                <a:spcPts val="0"/>
              </a:spcAft>
              <a:buNone/>
            </a:pPr>
            <a:endParaRPr lang="es-419" sz="1600" dirty="0">
              <a:latin typeface="Open Sans" panose="020B0604020202020204"/>
              <a:ea typeface="Times New Roman" panose="02020603050405020304" pitchFamily="18" charset="0"/>
            </a:endParaRPr>
          </a:p>
          <a:p>
            <a:pPr marR="17145" algn="just">
              <a:spcAft>
                <a:spcPts val="0"/>
              </a:spcAft>
            </a:pPr>
            <a:r>
              <a:rPr lang="es-ES_tradnl" sz="1600" dirty="0">
                <a:latin typeface="Open Sans" panose="020B0604020202020204"/>
                <a:ea typeface="Times New Roman" panose="02020603050405020304" pitchFamily="18" charset="0"/>
              </a:rPr>
              <a:t>Formulario de Reclamación debidamente completado, firmado por el Asegurado y por el médico tratante. </a:t>
            </a:r>
            <a:endParaRPr lang="es-419" sz="1600" dirty="0">
              <a:latin typeface="Open Sans" panose="020B0604020202020204"/>
              <a:ea typeface="Times New Roman" panose="02020603050405020304" pitchFamily="18" charset="0"/>
            </a:endParaRPr>
          </a:p>
          <a:p>
            <a:pPr marR="17145" algn="just">
              <a:spcAft>
                <a:spcPts val="0"/>
              </a:spcAft>
            </a:pPr>
            <a:r>
              <a:rPr lang="es-ES_tradnl" sz="1600" dirty="0">
                <a:latin typeface="Open Sans" panose="020B0604020202020204"/>
                <a:ea typeface="Times New Roman" panose="02020603050405020304" pitchFamily="18" charset="0"/>
              </a:rPr>
              <a:t>Copia del documento de identificación del Asegurado.</a:t>
            </a:r>
            <a:endParaRPr lang="es-419" sz="1600" dirty="0">
              <a:latin typeface="Open Sans" panose="020B0604020202020204"/>
              <a:ea typeface="Times New Roman" panose="02020603050405020304" pitchFamily="18" charset="0"/>
            </a:endParaRPr>
          </a:p>
          <a:p>
            <a:pPr marR="17145" algn="just">
              <a:spcAft>
                <a:spcPts val="0"/>
              </a:spcAft>
            </a:pPr>
            <a:r>
              <a:rPr lang="es-ES_tradnl" sz="1600" dirty="0">
                <a:latin typeface="Open Sans" panose="020B0604020202020204"/>
                <a:ea typeface="Times New Roman" panose="02020603050405020304" pitchFamily="18" charset="0"/>
              </a:rPr>
              <a:t>Epicrisis Médica o Constancia del Hospital, Clínica o Médico donde fue atendido el Asegurado. </a:t>
            </a:r>
            <a:endParaRPr lang="es-419" sz="1600" dirty="0">
              <a:latin typeface="Open Sans" panose="020B0604020202020204"/>
              <a:ea typeface="Times New Roman" panose="02020603050405020304" pitchFamily="18" charset="0"/>
            </a:endParaRPr>
          </a:p>
          <a:p>
            <a:pPr marR="17145" algn="just">
              <a:spcAft>
                <a:spcPts val="0"/>
              </a:spcAft>
            </a:pPr>
            <a:r>
              <a:rPr lang="es-ES_tradnl" sz="1600" dirty="0">
                <a:latin typeface="Open Sans" panose="020B0604020202020204"/>
                <a:ea typeface="Times New Roman" panose="02020603050405020304" pitchFamily="18" charset="0"/>
              </a:rPr>
              <a:t>Facturas originales por los gastos médicos incurridos correspondientes al tratamiento o servicio médico recibido por el Asegurado. Las fotocopias no serán aceptadas para el trámite del reclamo.</a:t>
            </a:r>
            <a:endParaRPr lang="es-419" sz="1600" dirty="0">
              <a:latin typeface="Open Sans" panose="020B0604020202020204"/>
              <a:ea typeface="Times New Roman" panose="02020603050405020304" pitchFamily="18" charset="0"/>
            </a:endParaRPr>
          </a:p>
          <a:p>
            <a:pPr marR="17145" algn="just">
              <a:spcAft>
                <a:spcPts val="0"/>
              </a:spcAft>
            </a:pPr>
            <a:r>
              <a:rPr lang="es-ES_tradnl" sz="1600" dirty="0">
                <a:latin typeface="Open Sans" panose="020B0604020202020204"/>
                <a:ea typeface="Times New Roman" panose="02020603050405020304" pitchFamily="18" charset="0"/>
              </a:rPr>
              <a:t>Recetas, indicaciones y prescripciones médicas expedidas por el médico tratante.</a:t>
            </a:r>
            <a:endParaRPr lang="es-419" sz="1600" dirty="0">
              <a:latin typeface="Open Sans" panose="020B0604020202020204"/>
              <a:ea typeface="Times New Roman" panose="02020603050405020304" pitchFamily="18" charset="0"/>
            </a:endParaRPr>
          </a:p>
          <a:p>
            <a:pPr marR="17145" algn="just">
              <a:spcAft>
                <a:spcPts val="0"/>
              </a:spcAft>
            </a:pPr>
            <a:r>
              <a:rPr lang="es-ES_tradnl" sz="1600" dirty="0">
                <a:latin typeface="Open Sans" panose="020B0604020202020204"/>
                <a:ea typeface="Times New Roman" panose="02020603050405020304" pitchFamily="18" charset="0"/>
              </a:rPr>
              <a:t>Resultado de los exámenes médicos prescritos y practicados. </a:t>
            </a:r>
            <a:endParaRPr lang="es-419" sz="1600" dirty="0">
              <a:latin typeface="Open Sans" panose="020B0604020202020204"/>
              <a:ea typeface="Times New Roman" panose="02020603050405020304" pitchFamily="18" charset="0"/>
            </a:endParaRPr>
          </a:p>
          <a:p>
            <a:pPr marR="141605" algn="just">
              <a:spcAft>
                <a:spcPts val="0"/>
              </a:spcAft>
            </a:pPr>
            <a:r>
              <a:rPr lang="es-ES_tradnl" sz="1600" dirty="0">
                <a:latin typeface="Open Sans" panose="020B0604020202020204"/>
                <a:ea typeface="Times New Roman" panose="02020603050405020304" pitchFamily="18" charset="0"/>
              </a:rPr>
              <a:t>En caso de que se trate de un accidente de Tránsito u otro tipo de accidente con participación de las autoridades judiciales, deberá aportarse copia del expediente judicial, y pruebas de laboratorio forense sobre alcohol, drogas o sustancias tóxicas.</a:t>
            </a:r>
            <a:endParaRPr lang="es-419" sz="1600" dirty="0">
              <a:latin typeface="Open Sans" panose="020B0604020202020204"/>
              <a:ea typeface="Times New Roman" panose="02020603050405020304" pitchFamily="18" charset="0"/>
            </a:endParaRPr>
          </a:p>
          <a:p>
            <a:r>
              <a:rPr lang="es-CR" sz="1600" dirty="0">
                <a:latin typeface="Open Sans" panose="020B0604020202020204"/>
                <a:ea typeface="Calibri" panose="020F0502020204030204" pitchFamily="34" charset="0"/>
              </a:rPr>
              <a:t>La auditoría médica de la Compañía realizará una revisión y valoración de la documentación </a:t>
            </a:r>
            <a:r>
              <a:rPr lang="es-CR" sz="1600" dirty="0" smtClean="0">
                <a:latin typeface="Open Sans" panose="020B0604020202020204"/>
                <a:ea typeface="Calibri" panose="020F0502020204030204" pitchFamily="34" charset="0"/>
              </a:rPr>
              <a:t>aportada.</a:t>
            </a:r>
            <a:endParaRPr lang="es-419" sz="1600" dirty="0">
              <a:effectLst/>
              <a:latin typeface="Open Sans" panose="020B0604020202020204"/>
              <a:ea typeface="Times New Roman" panose="02020603050405020304" pitchFamily="18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6382471"/>
            <a:ext cx="12193057" cy="475529"/>
          </a:xfrm>
          <a:prstGeom prst="rect">
            <a:avLst/>
          </a:prstGeom>
          <a:solidFill>
            <a:srgbClr val="008866"/>
          </a:solidFill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3522" y="5535054"/>
            <a:ext cx="847417" cy="84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0922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8866"/>
            </a:gs>
            <a:gs pos="35000">
              <a:srgbClr val="008866"/>
            </a:gs>
            <a:gs pos="100000">
              <a:srgbClr val="1C3258"/>
            </a:gs>
          </a:gsLst>
          <a:lin ang="2700006" scaled="0"/>
        </a:gradFill>
        <a:effectLst/>
      </p:bgPr>
    </p:bg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84"/>
          <p:cNvSpPr txBox="1"/>
          <p:nvPr/>
        </p:nvSpPr>
        <p:spPr>
          <a:xfrm>
            <a:off x="3471899" y="2308011"/>
            <a:ext cx="5994317" cy="626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15000"/>
              </a:lnSpc>
              <a:buClr>
                <a:srgbClr val="5E5E5E"/>
              </a:buClr>
              <a:buSzPts val="2800"/>
            </a:pPr>
            <a:r>
              <a:rPr lang="es-419" sz="2800" kern="0" dirty="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Seguro de Accidentes Personales Familiar</a:t>
            </a:r>
          </a:p>
        </p:txBody>
      </p:sp>
      <p:sp>
        <p:nvSpPr>
          <p:cNvPr id="670" name="Google Shape;670;p84"/>
          <p:cNvSpPr txBox="1"/>
          <p:nvPr/>
        </p:nvSpPr>
        <p:spPr>
          <a:xfrm>
            <a:off x="1999776" y="4067374"/>
            <a:ext cx="8192400" cy="5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E5E"/>
              </a:buClr>
              <a:buSzPts val="2800"/>
              <a:buFont typeface="Arial"/>
              <a:buNone/>
              <a:tabLst/>
              <a:defRPr/>
            </a:pPr>
            <a:r>
              <a:rPr kumimoji="0" lang="es-NI" sz="4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Open Sans Light"/>
                <a:cs typeface="Open Sans Light"/>
                <a:sym typeface="Open Sans Light"/>
              </a:rPr>
              <a:t>Muchas gracias</a:t>
            </a:r>
            <a:endParaRPr kumimoji="0" sz="4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710" y="460937"/>
            <a:ext cx="1906532" cy="111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57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1"/>
          <p:cNvSpPr>
            <a:spLocks noChangeArrowheads="1"/>
          </p:cNvSpPr>
          <p:nvPr/>
        </p:nvSpPr>
        <p:spPr bwMode="auto">
          <a:xfrm>
            <a:off x="375138" y="552450"/>
            <a:ext cx="10429875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s-VE" altLang="en-US" sz="3000" dirty="0" smtClean="0">
                <a:solidFill>
                  <a:srgbClr val="00804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¿Qué es accidentes?</a:t>
            </a:r>
            <a:endParaRPr lang="es-VE" altLang="en-US" sz="3000" dirty="0">
              <a:solidFill>
                <a:srgbClr val="008040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lang="es-VE" altLang="en-US" sz="2100" b="1" dirty="0">
              <a:solidFill>
                <a:srgbClr val="0A472A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algn="just">
              <a:spcBef>
                <a:spcPct val="50000"/>
              </a:spcBef>
              <a:buNone/>
            </a:pPr>
            <a:r>
              <a:rPr lang="es-419" altLang="en-US" sz="2100" dirty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Es un suceso externo, imprevisto, repentino, involuntario y </a:t>
            </a:r>
            <a:r>
              <a:rPr lang="es-419" altLang="en-US" sz="2100" dirty="0" smtClean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fortuito </a:t>
            </a:r>
            <a:r>
              <a:rPr lang="es-419" altLang="en-US" sz="2100" dirty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producido directa o independientemente de toda otra causa y que ocasione  cualquier lesión corporal al asegurado que pudiera ser determinada por los médicos de una manera cierta.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6382471"/>
            <a:ext cx="12193057" cy="475529"/>
          </a:xfrm>
          <a:prstGeom prst="rect">
            <a:avLst/>
          </a:prstGeom>
          <a:solidFill>
            <a:srgbClr val="008866"/>
          </a:solidFill>
        </p:spPr>
      </p:pic>
      <p:pic>
        <p:nvPicPr>
          <p:cNvPr id="6" name="Imagen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700" y="3083197"/>
            <a:ext cx="4476750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61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2"/>
          <p:cNvSpPr txBox="1">
            <a:spLocks noChangeArrowheads="1"/>
          </p:cNvSpPr>
          <p:nvPr/>
        </p:nvSpPr>
        <p:spPr bwMode="auto">
          <a:xfrm>
            <a:off x="573088" y="168275"/>
            <a:ext cx="102342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s-NI" altLang="en-US" sz="3000" b="1" dirty="0" smtClean="0">
                <a:solidFill>
                  <a:srgbClr val="00804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Coberturas de Seguro </a:t>
            </a:r>
            <a:r>
              <a:rPr lang="es-NI" altLang="en-US" sz="2800" b="1" dirty="0" smtClean="0">
                <a:solidFill>
                  <a:srgbClr val="00804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Accidentes Personales Familiares 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s-NI" altLang="en-US" sz="3000" b="1" dirty="0">
              <a:solidFill>
                <a:srgbClr val="008040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6382471"/>
            <a:ext cx="12193057" cy="475529"/>
          </a:xfrm>
          <a:prstGeom prst="rect">
            <a:avLst/>
          </a:prstGeom>
          <a:solidFill>
            <a:srgbClr val="008866"/>
          </a:solidFill>
        </p:spPr>
      </p:pic>
      <p:pic>
        <p:nvPicPr>
          <p:cNvPr id="20" name="Imagen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499" y="4417375"/>
            <a:ext cx="6758388" cy="1052513"/>
          </a:xfrm>
          <a:prstGeom prst="rect">
            <a:avLst/>
          </a:prstGeom>
          <a:solidFill>
            <a:srgbClr val="C3D6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agen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26" y="3298738"/>
            <a:ext cx="6438580" cy="106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n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75" y="2182266"/>
            <a:ext cx="5646106" cy="1116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3 CuadroTexto"/>
          <p:cNvSpPr txBox="1">
            <a:spLocks noChangeArrowheads="1"/>
          </p:cNvSpPr>
          <p:nvPr/>
        </p:nvSpPr>
        <p:spPr bwMode="auto">
          <a:xfrm>
            <a:off x="2719896" y="4698436"/>
            <a:ext cx="480431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002060"/>
              </a:buClr>
              <a:buNone/>
            </a:pPr>
            <a:r>
              <a:rPr lang="es-NI" altLang="en-US" sz="20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Reembolso de </a:t>
            </a:r>
            <a:r>
              <a:rPr lang="es-NI" altLang="en-US" sz="2000" b="1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Gastos Médicos </a:t>
            </a:r>
            <a:r>
              <a:rPr lang="es-NI" altLang="en-US" sz="20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por </a:t>
            </a:r>
            <a:r>
              <a:rPr lang="es-NI" altLang="en-US" sz="2000" b="1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Accidente 20%</a:t>
            </a:r>
            <a:endParaRPr lang="es-NI" altLang="en-US" sz="2000" b="1" dirty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26" name="4 CuadroTexto"/>
          <p:cNvSpPr txBox="1">
            <a:spLocks noChangeArrowheads="1"/>
          </p:cNvSpPr>
          <p:nvPr/>
        </p:nvSpPr>
        <p:spPr bwMode="auto">
          <a:xfrm>
            <a:off x="1152473" y="3534259"/>
            <a:ext cx="482160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2060"/>
              </a:buClr>
              <a:buFont typeface="Arial" panose="020B0604020202020204" pitchFamily="34" charset="0"/>
              <a:buNone/>
            </a:pPr>
            <a:r>
              <a:rPr lang="es-NI" altLang="en-US" sz="20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       Incapacidad </a:t>
            </a:r>
            <a:r>
              <a:rPr lang="es-NI" altLang="en-US" sz="2000" b="1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Permanente por         Accidente</a:t>
            </a:r>
            <a:endParaRPr lang="es-NI" altLang="en-US" sz="2000" b="1" dirty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30" name="5 CuadroTexto"/>
          <p:cNvSpPr txBox="1">
            <a:spLocks noChangeArrowheads="1"/>
          </p:cNvSpPr>
          <p:nvPr/>
        </p:nvSpPr>
        <p:spPr bwMode="auto">
          <a:xfrm>
            <a:off x="1069833" y="2554019"/>
            <a:ext cx="368504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2060"/>
              </a:buClr>
              <a:buNone/>
            </a:pPr>
            <a:r>
              <a:rPr lang="es-NI" altLang="en-US" sz="20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Muerte Accidental</a:t>
            </a:r>
          </a:p>
        </p:txBody>
      </p:sp>
      <p:sp>
        <p:nvSpPr>
          <p:cNvPr id="32" name="6 CuadroTexto"/>
          <p:cNvSpPr txBox="1">
            <a:spLocks noChangeArrowheads="1"/>
          </p:cNvSpPr>
          <p:nvPr/>
        </p:nvSpPr>
        <p:spPr bwMode="auto">
          <a:xfrm>
            <a:off x="327974" y="1019539"/>
            <a:ext cx="102529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NI" altLang="en-US" sz="1800" b="1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Esta póliza ampara al núcleo familiar:</a:t>
            </a:r>
          </a:p>
          <a:p>
            <a:pPr>
              <a:spcBef>
                <a:spcPct val="0"/>
              </a:spcBef>
              <a:buNone/>
            </a:pPr>
            <a:r>
              <a:rPr lang="es-NI" altLang="en-US" sz="1800" b="1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”Padre, madre ((</a:t>
            </a:r>
            <a:r>
              <a:rPr lang="es-NI" altLang="en-US" sz="18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incluyendo cónyuge y conviviente) </a:t>
            </a:r>
            <a:r>
              <a:rPr lang="es-NI" altLang="en-US" sz="1800" b="1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 hijos (legalmente </a:t>
            </a:r>
            <a:r>
              <a:rPr lang="es-NI" altLang="en-US" sz="18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adoptados, hijos (as) de </a:t>
            </a:r>
            <a:r>
              <a:rPr lang="es-NI" altLang="en-US" sz="1800" b="1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crianza)”</a:t>
            </a:r>
            <a:endParaRPr lang="es-ES" altLang="en-US" sz="1800" b="1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34" name="3 CuadroTexto"/>
          <p:cNvSpPr txBox="1">
            <a:spLocks noChangeArrowheads="1"/>
          </p:cNvSpPr>
          <p:nvPr/>
        </p:nvSpPr>
        <p:spPr bwMode="auto">
          <a:xfrm>
            <a:off x="3726608" y="5607456"/>
            <a:ext cx="6343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002060"/>
              </a:buClr>
              <a:buNone/>
            </a:pPr>
            <a:r>
              <a:rPr lang="es-NI" altLang="en-US" sz="20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Reembolso de </a:t>
            </a:r>
            <a:r>
              <a:rPr lang="es-NI" altLang="en-US" sz="2000" b="1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Gastos Médicos </a:t>
            </a:r>
            <a:r>
              <a:rPr lang="es-NI" altLang="en-US" sz="20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por </a:t>
            </a:r>
            <a:r>
              <a:rPr lang="es-NI" altLang="en-US" sz="2000" b="1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Accidente-20%</a:t>
            </a:r>
            <a:endParaRPr lang="es-NI" altLang="en-US" sz="2000" b="1" dirty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09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utoUpdateAnimBg="0"/>
      <p:bldP spid="26" grpId="0" autoUpdateAnimBg="0"/>
      <p:bldP spid="30" grpId="0" autoUpdateAnimBg="0"/>
      <p:bldP spid="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2"/>
          <p:cNvSpPr txBox="1">
            <a:spLocks noChangeArrowheads="1"/>
          </p:cNvSpPr>
          <p:nvPr/>
        </p:nvSpPr>
        <p:spPr bwMode="auto">
          <a:xfrm>
            <a:off x="573088" y="168275"/>
            <a:ext cx="102342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s-NI" altLang="en-US" sz="3000" b="1" dirty="0" smtClean="0">
                <a:solidFill>
                  <a:srgbClr val="00804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Cobertura Opcional</a:t>
            </a:r>
            <a:endParaRPr lang="es-NI" altLang="en-US" sz="2800" b="1" dirty="0" smtClean="0">
              <a:solidFill>
                <a:srgbClr val="008040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s-NI" altLang="en-US" sz="3000" b="1" dirty="0">
              <a:solidFill>
                <a:srgbClr val="008040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6382471"/>
            <a:ext cx="12193057" cy="475529"/>
          </a:xfrm>
          <a:prstGeom prst="rect">
            <a:avLst/>
          </a:prstGeom>
          <a:solidFill>
            <a:srgbClr val="008866"/>
          </a:solidFill>
        </p:spPr>
      </p:pic>
      <p:sp>
        <p:nvSpPr>
          <p:cNvPr id="32" name="6 CuadroTexto"/>
          <p:cNvSpPr txBox="1">
            <a:spLocks noChangeArrowheads="1"/>
          </p:cNvSpPr>
          <p:nvPr/>
        </p:nvSpPr>
        <p:spPr bwMode="auto">
          <a:xfrm>
            <a:off x="327973" y="1019539"/>
            <a:ext cx="1087124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s-419" altLang="en-US" sz="1800" b="1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Los asegurados están amparados bajo esta cobertura cuando </a:t>
            </a:r>
            <a:r>
              <a:rPr lang="es-419" altLang="en-US" sz="18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el accidente se dé en actividades de viajar en Motocicleta (Moto); pagando adicionalmente la prima correspondiente; en caso contrario, los accidentes en motocicleta (Moto) no estarán amparados</a:t>
            </a:r>
            <a:endParaRPr lang="es-ES" altLang="en-US" sz="1800" b="1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34" name="3 CuadroTexto"/>
          <p:cNvSpPr txBox="1">
            <a:spLocks noChangeArrowheads="1"/>
          </p:cNvSpPr>
          <p:nvPr/>
        </p:nvSpPr>
        <p:spPr bwMode="auto">
          <a:xfrm>
            <a:off x="3726608" y="5607456"/>
            <a:ext cx="6343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002060"/>
              </a:buClr>
              <a:buNone/>
            </a:pPr>
            <a:r>
              <a:rPr lang="es-NI" altLang="en-US" sz="20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Reembolso de </a:t>
            </a:r>
            <a:r>
              <a:rPr lang="es-NI" altLang="en-US" sz="2000" b="1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Gastos Médicos </a:t>
            </a:r>
            <a:r>
              <a:rPr lang="es-NI" altLang="en-US" sz="20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por </a:t>
            </a:r>
            <a:r>
              <a:rPr lang="es-NI" altLang="en-US" sz="2000" b="1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Accidente-20%</a:t>
            </a:r>
            <a:endParaRPr lang="es-NI" altLang="en-US" sz="2000" b="1" dirty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235127" y="2944790"/>
            <a:ext cx="6373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s-419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Edades de Contratación: </a:t>
            </a:r>
          </a:p>
          <a:p>
            <a:pPr>
              <a:spcBef>
                <a:spcPct val="0"/>
              </a:spcBef>
            </a:pPr>
            <a:r>
              <a:rPr lang="es-419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•</a:t>
            </a:r>
            <a:r>
              <a:rPr lang="es-419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	Los Padres, (incluyendo cónyuge y conviviente) de 18 años en adelante. </a:t>
            </a:r>
          </a:p>
          <a:p>
            <a:pPr>
              <a:spcBef>
                <a:spcPct val="0"/>
              </a:spcBef>
            </a:pPr>
            <a:r>
              <a:rPr lang="es-419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•	Los Hijos o hijas, hijastros (as) (hijos del cónyuge del Asegurado), Hijos (as) legalmente adoptados, hijos (as) de crianza: de 3 meses a 18 años y hasta los 21 si son solteros y dependientes económicamente de sus padres.</a:t>
            </a:r>
          </a:p>
        </p:txBody>
      </p:sp>
      <p:pic>
        <p:nvPicPr>
          <p:cNvPr id="5122" name="Picture 2" descr="Scoo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74" y="1942869"/>
            <a:ext cx="4242752" cy="4242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3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5473479" y="3869693"/>
            <a:ext cx="1320237" cy="1057120"/>
            <a:chOff x="4405584" y="2941134"/>
            <a:chExt cx="1600381" cy="1626283"/>
          </a:xfrm>
        </p:grpSpPr>
        <p:pic>
          <p:nvPicPr>
            <p:cNvPr id="7173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909" y="3390862"/>
              <a:ext cx="1121730" cy="6970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74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5584" y="2941134"/>
              <a:ext cx="1600381" cy="1626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522720" y="1372425"/>
            <a:ext cx="33714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419" altLang="zh-CN" b="1" dirty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 panose="020B0604020202020204" pitchFamily="34" charset="0"/>
              </a:rPr>
              <a:t>Producto rápido y sencillo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6726493" y="4077578"/>
            <a:ext cx="229334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419" altLang="zh-CN" b="1" dirty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 panose="020B0604020202020204" pitchFamily="34" charset="0"/>
              </a:rPr>
              <a:t>Sin requisitos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419" altLang="zh-CN" b="1" dirty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 panose="020B0604020202020204" pitchFamily="34" charset="0"/>
              </a:rPr>
              <a:t>médicos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8995078" y="5503697"/>
            <a:ext cx="21616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419" altLang="zh-CN" b="1" dirty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 panose="020B0604020202020204" pitchFamily="34" charset="0"/>
              </a:rPr>
              <a:t>Temporal anual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370182" y="2350331"/>
            <a:ext cx="482392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419" altLang="zh-CN" b="1" dirty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 panose="020B0604020202020204" pitchFamily="34" charset="0"/>
              </a:rPr>
              <a:t>Edades de </a:t>
            </a:r>
            <a:r>
              <a:rPr lang="es-419" altLang="zh-CN" b="1" dirty="0" smtClean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 panose="020B0604020202020204" pitchFamily="34" charset="0"/>
              </a:rPr>
              <a:t>admisión:</a:t>
            </a:r>
            <a:endParaRPr lang="es-419" altLang="zh-CN" b="1" dirty="0">
              <a:solidFill>
                <a:srgbClr val="000000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419" altLang="zh-CN" dirty="0" smtClean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 panose="020B0604020202020204" pitchFamily="34" charset="0"/>
              </a:rPr>
              <a:t>*Padres: </a:t>
            </a:r>
            <a:r>
              <a:rPr lang="es-CR" dirty="0"/>
              <a:t>18 años en adelante. </a:t>
            </a:r>
            <a:endParaRPr lang="es-419" altLang="zh-CN" dirty="0" smtClean="0">
              <a:solidFill>
                <a:srgbClr val="000000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419" altLang="zh-CN" dirty="0" smtClean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 panose="020B0604020202020204" pitchFamily="34" charset="0"/>
              </a:rPr>
              <a:t>*Hijos: </a:t>
            </a:r>
            <a:r>
              <a:rPr lang="es-419" altLang="zh-CN" dirty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 panose="020B0604020202020204" pitchFamily="34" charset="0"/>
              </a:rPr>
              <a:t>de 3 meses a 18 </a:t>
            </a:r>
            <a:r>
              <a:rPr lang="es-419" altLang="zh-CN" dirty="0" smtClean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 panose="020B0604020202020204" pitchFamily="34" charset="0"/>
              </a:rPr>
              <a:t>años, </a:t>
            </a:r>
            <a:r>
              <a:rPr lang="es-419" altLang="zh-CN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rPr>
              <a:t>21 </a:t>
            </a:r>
            <a:r>
              <a:rPr lang="es-419" altLang="zh-CN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rPr>
              <a:t>si son solteros y dependientes económicamente</a:t>
            </a:r>
            <a:endParaRPr lang="es-419" altLang="zh-CN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  <a:cs typeface="Arial"/>
              <a:sym typeface="Arial" panose="020B0604020202020204" pitchFamily="34" charset="0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2557048" y="2368581"/>
            <a:ext cx="1397015" cy="1163828"/>
            <a:chOff x="481773" y="2590061"/>
            <a:chExt cx="1397015" cy="1163828"/>
          </a:xfrm>
        </p:grpSpPr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6389" y="2876172"/>
              <a:ext cx="482399" cy="8777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80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773" y="2590061"/>
              <a:ext cx="450850" cy="1150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81" name="Picture 1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2623" y="2674389"/>
              <a:ext cx="422275" cy="1079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" name="Grupo 3"/>
          <p:cNvGrpSpPr/>
          <p:nvPr/>
        </p:nvGrpSpPr>
        <p:grpSpPr>
          <a:xfrm>
            <a:off x="481773" y="1234340"/>
            <a:ext cx="1704078" cy="645503"/>
            <a:chOff x="481773" y="1110219"/>
            <a:chExt cx="2081499" cy="647700"/>
          </a:xfrm>
        </p:grpSpPr>
        <p:pic>
          <p:nvPicPr>
            <p:cNvPr id="7172" name="Picture 4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773" y="1110219"/>
              <a:ext cx="1150937" cy="647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87" name="Picture 19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485360" y="1129879"/>
              <a:ext cx="1077912" cy="60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3" name="CuadroTexto 22"/>
          <p:cNvSpPr txBox="1"/>
          <p:nvPr/>
        </p:nvSpPr>
        <p:spPr>
          <a:xfrm>
            <a:off x="327025" y="212969"/>
            <a:ext cx="97575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altLang="en-US" sz="3000" dirty="0" smtClean="0">
                <a:solidFill>
                  <a:srgbClr val="00804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Seguro de Accidentes Personales Familiares  </a:t>
            </a:r>
          </a:p>
          <a:p>
            <a:endParaRPr lang="es-ES" dirty="0" smtClean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72868" y="5168949"/>
            <a:ext cx="1047862" cy="1038829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1057" y="6382471"/>
            <a:ext cx="12193057" cy="475529"/>
          </a:xfrm>
          <a:prstGeom prst="rect">
            <a:avLst/>
          </a:prstGeom>
          <a:solidFill>
            <a:srgbClr val="008866"/>
          </a:solidFill>
        </p:spPr>
      </p:pic>
    </p:spTree>
    <p:extLst>
      <p:ext uri="{BB962C8B-B14F-4D97-AF65-F5344CB8AC3E}">
        <p14:creationId xmlns:p14="http://schemas.microsoft.com/office/powerpoint/2010/main" val="26782187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288340" y="1130103"/>
            <a:ext cx="9098152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419" altLang="zh-CN" sz="16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Clase 1: Personas </a:t>
            </a:r>
            <a:r>
              <a:rPr lang="es-419" altLang="zh-CN" sz="16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que trabajan tiempo completo en lugares No </a:t>
            </a:r>
            <a:r>
              <a:rPr lang="es-419" altLang="zh-CN" sz="16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peligrosos, tales como: </a:t>
            </a:r>
            <a:r>
              <a:rPr lang="es-419" altLang="zh-CN" sz="16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oficinistas, tiendas, despachos, etc. 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s-419" altLang="zh-CN" b="1" dirty="0">
              <a:solidFill>
                <a:srgbClr val="000000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Arial" panose="020B060402020202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327025" y="212969"/>
            <a:ext cx="97575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altLang="en-US" sz="3000" dirty="0" smtClean="0">
                <a:solidFill>
                  <a:srgbClr val="00804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Factor de Tarificación</a:t>
            </a:r>
          </a:p>
          <a:p>
            <a:endParaRPr lang="es-ES" dirty="0" smtClean="0"/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57" y="6382471"/>
            <a:ext cx="12193057" cy="475529"/>
          </a:xfrm>
          <a:prstGeom prst="rect">
            <a:avLst/>
          </a:prstGeom>
          <a:solidFill>
            <a:srgbClr val="008866"/>
          </a:solidFill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773" y="1072926"/>
            <a:ext cx="720000" cy="521172"/>
          </a:xfrm>
          <a:prstGeom prst="rect">
            <a:avLst/>
          </a:prstGeom>
        </p:spPr>
      </p:pic>
      <p:sp>
        <p:nvSpPr>
          <p:cNvPr id="22" name="Text Box 40"/>
          <p:cNvSpPr txBox="1">
            <a:spLocks noChangeArrowheads="1"/>
          </p:cNvSpPr>
          <p:nvPr/>
        </p:nvSpPr>
        <p:spPr bwMode="auto">
          <a:xfrm>
            <a:off x="2288816" y="2298260"/>
            <a:ext cx="9097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altLang="zh-CN" sz="16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Clase </a:t>
            </a:r>
            <a:r>
              <a:rPr lang="es-419" altLang="zh-CN" sz="16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2: Personas </a:t>
            </a:r>
            <a:r>
              <a:rPr lang="es-419" altLang="zh-CN" sz="16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cuya ocupación se desempeñan principalmente en las calles, sin exposición a riesgos </a:t>
            </a:r>
            <a:r>
              <a:rPr lang="es-419" altLang="zh-CN" sz="16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calificados, </a:t>
            </a:r>
            <a:r>
              <a:rPr lang="es-419" altLang="zh-CN" sz="16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tales como: </a:t>
            </a:r>
            <a:r>
              <a:rPr lang="es-419" altLang="zh-CN" sz="16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Cobradores, vendedores, inspectores, ingenieros, choferes particulares, etc.</a:t>
            </a:r>
            <a:endParaRPr lang="es-419" altLang="zh-CN" sz="1600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pic>
        <p:nvPicPr>
          <p:cNvPr id="25" name="Picture 4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78" y="2240462"/>
            <a:ext cx="548576" cy="946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2288816" y="3527030"/>
            <a:ext cx="909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altLang="zh-CN" sz="16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Clase 3: Personas </a:t>
            </a:r>
            <a:r>
              <a:rPr lang="es-419" altLang="zh-CN" sz="16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que utilizan herramientas, tales como: Fontaneros, hojalateros, pintores, ayudantes de producción, etc.</a:t>
            </a:r>
          </a:p>
        </p:txBody>
      </p:sp>
      <p:pic>
        <p:nvPicPr>
          <p:cNvPr id="27" name="Picture 41"/>
          <p:cNvPicPr>
            <a:picLocks noGrp="1" noChangeAspect="1" noChangeArrowheads="1"/>
          </p:cNvPicPr>
          <p:nvPr>
            <p:ph sz="half"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5678" y="3423417"/>
            <a:ext cx="904193" cy="792000"/>
          </a:xfrm>
        </p:spPr>
      </p:pic>
      <p:graphicFrame>
        <p:nvGraphicFramePr>
          <p:cNvPr id="28" name="Object 4">
            <a:hlinkClick r:id="" action="ppaction://ole?verb=1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7782919"/>
              </p:ext>
            </p:extLst>
          </p:nvPr>
        </p:nvGraphicFramePr>
        <p:xfrm>
          <a:off x="345678" y="4591759"/>
          <a:ext cx="720000" cy="79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r:id="rId7" imgW="3975100" imgH="4737100" progId="MS_ClipArt_Gallery.2">
                  <p:embed/>
                </p:oleObj>
              </mc:Choice>
              <mc:Fallback>
                <p:oleObj r:id="rId7" imgW="3975100" imgH="4737100" progId="MS_ClipArt_Gallery.2">
                  <p:embed/>
                  <p:pic>
                    <p:nvPicPr>
                      <p:cNvPr id="18436" name="Object 4">
                        <a:hlinkClick r:id="" action="ppaction://ole?verb=1"/>
                      </p:cNvPr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678" y="4591759"/>
                        <a:ext cx="720000" cy="79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41"/>
          <p:cNvSpPr txBox="1">
            <a:spLocks noChangeArrowheads="1"/>
          </p:cNvSpPr>
          <p:nvPr/>
        </p:nvSpPr>
        <p:spPr bwMode="auto">
          <a:xfrm>
            <a:off x="2288816" y="4695372"/>
            <a:ext cx="909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altLang="zh-CN" sz="16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Clase 4: Personas </a:t>
            </a:r>
            <a:r>
              <a:rPr lang="es-419" altLang="zh-CN" sz="16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que utilizan herramientas, tales como: Albañiles, mecánicos, carpinteros, chóferes de vehículos pesados, torneros, etc.</a:t>
            </a:r>
          </a:p>
        </p:txBody>
      </p:sp>
      <p:pic>
        <p:nvPicPr>
          <p:cNvPr id="30" name="Picture 4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78" y="5653661"/>
            <a:ext cx="1529564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 Box 41"/>
          <p:cNvSpPr txBox="1">
            <a:spLocks noChangeArrowheads="1"/>
          </p:cNvSpPr>
          <p:nvPr/>
        </p:nvSpPr>
        <p:spPr bwMode="auto">
          <a:xfrm>
            <a:off x="2288816" y="5598163"/>
            <a:ext cx="9097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sym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s-419" altLang="zh-CN" sz="16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Clase 5: Personas </a:t>
            </a:r>
            <a:r>
              <a:rPr lang="es-419" altLang="zh-CN" sz="16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que utilizan maquinarias pesadas, tales como: chóferes de palas mecánicas, electricistas, reparadores de elevadores, personas que trabajan en alturas, </a:t>
            </a:r>
            <a:r>
              <a:rPr lang="es-419" altLang="zh-CN" sz="16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actividades extremas de alto </a:t>
            </a:r>
            <a:r>
              <a:rPr lang="es-419" altLang="zh-CN" sz="1600" dirty="0" err="1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riesgoetc</a:t>
            </a:r>
            <a:r>
              <a:rPr lang="es-419" altLang="zh-CN" sz="16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.</a:t>
            </a:r>
          </a:p>
        </p:txBody>
      </p:sp>
      <p:pic>
        <p:nvPicPr>
          <p:cNvPr id="32" name="Imagen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678" y="1164990"/>
            <a:ext cx="1094149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9862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2"/>
          <p:cNvSpPr txBox="1">
            <a:spLocks noChangeArrowheads="1"/>
          </p:cNvSpPr>
          <p:nvPr/>
        </p:nvSpPr>
        <p:spPr bwMode="auto">
          <a:xfrm>
            <a:off x="573088" y="168275"/>
            <a:ext cx="102342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NI" altLang="en-US" sz="3000" b="1" dirty="0" smtClean="0">
                <a:solidFill>
                  <a:srgbClr val="00804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Planes de Seguro Accidente Personal Familiar</a:t>
            </a:r>
            <a:endParaRPr lang="es-NI" altLang="en-US" sz="3000" b="1" dirty="0">
              <a:solidFill>
                <a:srgbClr val="008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s-NI" altLang="en-US" sz="3000" b="1" dirty="0">
              <a:solidFill>
                <a:srgbClr val="00804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27939" y="1093224"/>
            <a:ext cx="2313455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es-CR" b="1" u="sng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Moneda Dólares ($)</a:t>
            </a:r>
            <a:endParaRPr lang="es-419" sz="1600" dirty="0">
              <a:effectLst/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6382471"/>
            <a:ext cx="12193057" cy="475529"/>
          </a:xfrm>
          <a:prstGeom prst="rect">
            <a:avLst/>
          </a:prstGeom>
          <a:solidFill>
            <a:srgbClr val="008866"/>
          </a:solidFill>
        </p:spPr>
      </p:pic>
      <p:sp>
        <p:nvSpPr>
          <p:cNvPr id="9" name="Rectángulo 8"/>
          <p:cNvSpPr/>
          <p:nvPr/>
        </p:nvSpPr>
        <p:spPr>
          <a:xfrm>
            <a:off x="158978" y="3390992"/>
            <a:ext cx="2380781" cy="6940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s-CR" b="1" u="sng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Moneda Colones </a:t>
            </a:r>
            <a:r>
              <a:rPr lang="es-CR" sz="1600" b="1" u="sng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(₡)</a:t>
            </a:r>
            <a:endParaRPr lang="es-419" sz="1400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es-419" sz="1600" dirty="0">
              <a:effectLst/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294801"/>
              </p:ext>
            </p:extLst>
          </p:nvPr>
        </p:nvGraphicFramePr>
        <p:xfrm>
          <a:off x="513419" y="1626188"/>
          <a:ext cx="7280752" cy="852204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534581">
                  <a:extLst>
                    <a:ext uri="{9D8B030D-6E8A-4147-A177-3AD203B41FA5}">
                      <a16:colId xmlns:a16="http://schemas.microsoft.com/office/drawing/2014/main" val="239854277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4023949673"/>
                    </a:ext>
                  </a:extLst>
                </a:gridCol>
                <a:gridCol w="888275">
                  <a:extLst>
                    <a:ext uri="{9D8B030D-6E8A-4147-A177-3AD203B41FA5}">
                      <a16:colId xmlns:a16="http://schemas.microsoft.com/office/drawing/2014/main" val="604818607"/>
                    </a:ext>
                  </a:extLst>
                </a:gridCol>
                <a:gridCol w="992777">
                  <a:extLst>
                    <a:ext uri="{9D8B030D-6E8A-4147-A177-3AD203B41FA5}">
                      <a16:colId xmlns:a16="http://schemas.microsoft.com/office/drawing/2014/main" val="775576614"/>
                    </a:ext>
                  </a:extLst>
                </a:gridCol>
                <a:gridCol w="940525">
                  <a:extLst>
                    <a:ext uri="{9D8B030D-6E8A-4147-A177-3AD203B41FA5}">
                      <a16:colId xmlns:a16="http://schemas.microsoft.com/office/drawing/2014/main" val="9356332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395157292"/>
                    </a:ext>
                  </a:extLst>
                </a:gridCol>
              </a:tblGrid>
              <a:tr h="503861">
                <a:tc>
                  <a:txBody>
                    <a:bodyPr/>
                    <a:lstStyle/>
                    <a:p>
                      <a:pPr algn="l" fontAlgn="b"/>
                      <a:r>
                        <a:rPr lang="es-419" sz="1600" u="none" strike="noStrike" dirty="0">
                          <a:effectLst/>
                        </a:rPr>
                        <a:t>Suma Aseguradas Padres</a:t>
                      </a:r>
                      <a:endParaRPr lang="es-419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 dirty="0">
                          <a:effectLst/>
                        </a:rPr>
                        <a:t>$ 10,000</a:t>
                      </a:r>
                      <a:endParaRPr lang="es-419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 dirty="0">
                          <a:effectLst/>
                        </a:rPr>
                        <a:t>$ 20,000</a:t>
                      </a:r>
                      <a:endParaRPr lang="es-419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 dirty="0">
                          <a:effectLst/>
                        </a:rPr>
                        <a:t>$ 50,000</a:t>
                      </a:r>
                      <a:endParaRPr lang="es-419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 dirty="0">
                          <a:effectLst/>
                        </a:rPr>
                        <a:t>$ 75,000</a:t>
                      </a:r>
                      <a:endParaRPr lang="es-419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 dirty="0">
                          <a:effectLst/>
                        </a:rPr>
                        <a:t>$ 10,000</a:t>
                      </a:r>
                      <a:endParaRPr lang="es-419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08830563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l" fontAlgn="b"/>
                      <a:r>
                        <a:rPr lang="es-419" sz="1600" u="none" strike="noStrike">
                          <a:effectLst/>
                        </a:rPr>
                        <a:t>Suma Aseguradas Hijos</a:t>
                      </a:r>
                      <a:endParaRPr lang="es-419" sz="16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>
                          <a:effectLst/>
                        </a:rPr>
                        <a:t>$ 2,500</a:t>
                      </a:r>
                      <a:endParaRPr lang="es-419" sz="16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>
                          <a:effectLst/>
                        </a:rPr>
                        <a:t>$ 5,000</a:t>
                      </a:r>
                      <a:endParaRPr lang="es-419" sz="16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>
                          <a:effectLst/>
                        </a:rPr>
                        <a:t>$ 12,500</a:t>
                      </a:r>
                      <a:endParaRPr lang="es-419" sz="16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 dirty="0">
                          <a:effectLst/>
                        </a:rPr>
                        <a:t>$ 18,750</a:t>
                      </a:r>
                      <a:endParaRPr lang="es-419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 dirty="0">
                          <a:effectLst/>
                        </a:rPr>
                        <a:t>$ 2,500</a:t>
                      </a:r>
                      <a:endParaRPr lang="es-419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22217694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89068"/>
              </p:ext>
            </p:extLst>
          </p:nvPr>
        </p:nvGraphicFramePr>
        <p:xfrm>
          <a:off x="573088" y="4120320"/>
          <a:ext cx="9389518" cy="96548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609029">
                  <a:extLst>
                    <a:ext uri="{9D8B030D-6E8A-4147-A177-3AD203B41FA5}">
                      <a16:colId xmlns:a16="http://schemas.microsoft.com/office/drawing/2014/main" val="782709501"/>
                    </a:ext>
                  </a:extLst>
                </a:gridCol>
                <a:gridCol w="1250546">
                  <a:extLst>
                    <a:ext uri="{9D8B030D-6E8A-4147-A177-3AD203B41FA5}">
                      <a16:colId xmlns:a16="http://schemas.microsoft.com/office/drawing/2014/main" val="88136781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4110404"/>
                    </a:ext>
                  </a:extLst>
                </a:gridCol>
                <a:gridCol w="1402080">
                  <a:extLst>
                    <a:ext uri="{9D8B030D-6E8A-4147-A177-3AD203B41FA5}">
                      <a16:colId xmlns:a16="http://schemas.microsoft.com/office/drawing/2014/main" val="3711322394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141975554"/>
                    </a:ext>
                  </a:extLst>
                </a:gridCol>
                <a:gridCol w="1384663">
                  <a:extLst>
                    <a:ext uri="{9D8B030D-6E8A-4147-A177-3AD203B41FA5}">
                      <a16:colId xmlns:a16="http://schemas.microsoft.com/office/drawing/2014/main" val="2674700304"/>
                    </a:ext>
                  </a:extLst>
                </a:gridCol>
              </a:tblGrid>
              <a:tr h="512636">
                <a:tc>
                  <a:txBody>
                    <a:bodyPr/>
                    <a:lstStyle/>
                    <a:p>
                      <a:pPr algn="l" fontAlgn="b"/>
                      <a:r>
                        <a:rPr lang="es-419" sz="1600" u="none" strike="noStrike" dirty="0">
                          <a:effectLst/>
                        </a:rPr>
                        <a:t>Suma Aseguradas Padres</a:t>
                      </a:r>
                      <a:endParaRPr lang="es-419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 dirty="0" smtClean="0">
                          <a:effectLst/>
                        </a:rPr>
                        <a:t>₡ 6,000,000</a:t>
                      </a:r>
                      <a:endParaRPr lang="es-419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 dirty="0" smtClean="0">
                          <a:effectLst/>
                        </a:rPr>
                        <a:t>₡12,000,000</a:t>
                      </a:r>
                      <a:endParaRPr lang="es-419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 dirty="0" smtClean="0">
                          <a:effectLst/>
                        </a:rPr>
                        <a:t>₡ 30,000,000</a:t>
                      </a:r>
                      <a:endParaRPr lang="es-419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 dirty="0" smtClean="0">
                          <a:effectLst/>
                        </a:rPr>
                        <a:t>₡ 45,000,000</a:t>
                      </a:r>
                      <a:endParaRPr lang="es-419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 dirty="0" smtClean="0">
                          <a:effectLst/>
                        </a:rPr>
                        <a:t>₡ 60,000,000</a:t>
                      </a:r>
                      <a:endParaRPr lang="es-419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51490091"/>
                  </a:ext>
                </a:extLst>
              </a:tr>
              <a:tr h="452846">
                <a:tc>
                  <a:txBody>
                    <a:bodyPr/>
                    <a:lstStyle/>
                    <a:p>
                      <a:pPr algn="l" fontAlgn="b"/>
                      <a:r>
                        <a:rPr lang="es-419" sz="1600" u="none" strike="noStrike">
                          <a:effectLst/>
                        </a:rPr>
                        <a:t>Suma Aseguradas Hijos</a:t>
                      </a:r>
                      <a:endParaRPr lang="es-419" sz="16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 dirty="0" smtClean="0">
                          <a:effectLst/>
                        </a:rPr>
                        <a:t>₡1,500,000</a:t>
                      </a:r>
                      <a:endParaRPr lang="es-419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 dirty="0" smtClean="0">
                          <a:effectLst/>
                        </a:rPr>
                        <a:t> ₡ 3,000,000</a:t>
                      </a:r>
                      <a:endParaRPr lang="es-419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 dirty="0" smtClean="0">
                          <a:effectLst/>
                        </a:rPr>
                        <a:t>₡ 7,500,000</a:t>
                      </a:r>
                      <a:endParaRPr lang="es-419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 dirty="0" smtClean="0">
                          <a:effectLst/>
                        </a:rPr>
                        <a:t>₡ 11,250,000</a:t>
                      </a:r>
                      <a:endParaRPr lang="es-419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419" sz="1600" u="none" strike="noStrike" dirty="0" smtClean="0">
                          <a:effectLst/>
                        </a:rPr>
                        <a:t>₡15,000,000</a:t>
                      </a:r>
                      <a:endParaRPr lang="es-419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4020202020204" charset="0"/>
                        <a:ea typeface="Open Sans" panose="020B0604020202020204" charset="0"/>
                        <a:cs typeface="Open Sans" panose="020B060402020202020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94883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7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595" y="1110812"/>
            <a:ext cx="10921554" cy="5098399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es-CR" sz="1600" b="1" dirty="0" smtClean="0">
                <a:latin typeface="Open Sans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PLAZO </a:t>
            </a:r>
            <a:r>
              <a:rPr lang="es-CR" sz="1600" b="1" dirty="0">
                <a:latin typeface="Open Sans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PARA DAR AVISO</a:t>
            </a:r>
            <a:r>
              <a:rPr lang="es-CR" sz="1600" dirty="0">
                <a:latin typeface="Open Sans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s-CR" sz="1600" dirty="0" smtClean="0">
              <a:latin typeface="Open Sans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es-419" sz="1600" dirty="0">
              <a:latin typeface="Open Sans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R" sz="1600" dirty="0" smtClean="0">
                <a:latin typeface="Open Sans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El Asegurado deberá notificarlo </a:t>
            </a:r>
            <a:r>
              <a:rPr lang="es-CR" sz="1600" dirty="0">
                <a:latin typeface="Open Sans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inmediatamente llamando al teléfono de Asistencia de Seguros LAFISE línea gratuita 2528-7515 o por escrito </a:t>
            </a:r>
            <a:r>
              <a:rPr lang="es-NI" sz="1600" dirty="0">
                <a:latin typeface="Open Sans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dentro de los primeros cinco (5) días hábiles a partir de la fecha de </a:t>
            </a:r>
            <a:r>
              <a:rPr lang="es-CR" sz="1600" dirty="0">
                <a:latin typeface="Open Sans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ocurrido el accidente, salvo casos de fuerza mayor. Deberá avisarse a </a:t>
            </a:r>
            <a:r>
              <a:rPr lang="es-CR" sz="1600" b="1" dirty="0">
                <a:latin typeface="Open Sans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SEGUROS LAFISE</a:t>
            </a:r>
            <a:r>
              <a:rPr lang="es-CR" sz="1600" dirty="0">
                <a:latin typeface="Open Sans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 indicando fecha, hora, lugar, y circunstancias del accidente, y, además, nombres y domicilios de los testigos del hecho si los hubiere y si han intervenido o no las autoridades judiciales o administrativas.</a:t>
            </a:r>
            <a:endParaRPr lang="es-419" sz="1600" dirty="0">
              <a:latin typeface="Open Sans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R" sz="1600" dirty="0">
                <a:latin typeface="Open Sans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CR" sz="1600" dirty="0" smtClean="0">
                <a:latin typeface="Open Sans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Si </a:t>
            </a:r>
            <a:r>
              <a:rPr lang="es-CR" sz="1600" dirty="0">
                <a:latin typeface="Open Sans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el accidente causó la muerte del Asegurado, el aviso deberá presentarse dentro un plazo de setenta y dos (72) horas.  </a:t>
            </a:r>
            <a:endParaRPr lang="es-CR" sz="1600" dirty="0" smtClean="0">
              <a:latin typeface="Open Sans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s-CR" sz="1600" dirty="0" smtClean="0">
              <a:latin typeface="Open Sans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es-CR" sz="1600" b="1" dirty="0">
                <a:latin typeface="Open Sans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PRUEBA DEL ACCIDENTE</a:t>
            </a:r>
            <a:r>
              <a:rPr lang="es-CR" sz="1600" dirty="0">
                <a:latin typeface="Open Sans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s-CR" sz="1600" dirty="0" smtClean="0">
              <a:latin typeface="Open Sans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es-419" sz="1600" dirty="0">
              <a:latin typeface="Open Sans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CR" sz="1600" dirty="0">
                <a:latin typeface="Open Sans" panose="020B0604020202020204"/>
                <a:ea typeface="Calibri" panose="020F0502020204030204" pitchFamily="34" charset="0"/>
              </a:rPr>
              <a:t>El Asegurado deberá aportar a </a:t>
            </a:r>
            <a:r>
              <a:rPr lang="es-CR" sz="1600" b="1" dirty="0">
                <a:latin typeface="Open Sans" panose="020B0604020202020204"/>
                <a:ea typeface="Calibri" panose="020F0502020204030204" pitchFamily="34" charset="0"/>
              </a:rPr>
              <a:t>SEGUROS LAFISE</a:t>
            </a:r>
            <a:r>
              <a:rPr lang="es-CR" sz="1600" dirty="0">
                <a:latin typeface="Open Sans" panose="020B0604020202020204"/>
                <a:ea typeface="Calibri" panose="020F0502020204030204" pitchFamily="34" charset="0"/>
              </a:rPr>
              <a:t>, la documentación emitida por el médico tratante expresando la causa y la naturaleza de las lesiones, sus consecuencias conocidas o presuntas y la constancia de que se encuentra sometido a un tratamiento adecuado a la lesión causada por el accidente, así como constancia del avance del tratamiento con la frecuencia que el médico determine o la auditoría médica de la Compañía así lo requiera. </a:t>
            </a:r>
            <a:endParaRPr lang="es-419" sz="1600" dirty="0">
              <a:effectLst/>
              <a:latin typeface="Open Sans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6382471"/>
            <a:ext cx="12193057" cy="475529"/>
          </a:xfrm>
          <a:prstGeom prst="rect">
            <a:avLst/>
          </a:prstGeom>
          <a:solidFill>
            <a:srgbClr val="008866"/>
          </a:solidFill>
        </p:spPr>
      </p:pic>
      <p:sp>
        <p:nvSpPr>
          <p:cNvPr id="8" name="CuadroTexto 22"/>
          <p:cNvSpPr txBox="1">
            <a:spLocks noChangeArrowheads="1"/>
          </p:cNvSpPr>
          <p:nvPr/>
        </p:nvSpPr>
        <p:spPr bwMode="auto">
          <a:xfrm>
            <a:off x="845651" y="368689"/>
            <a:ext cx="999526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NI" altLang="en-US" sz="3000" b="1" dirty="0" smtClean="0">
                <a:solidFill>
                  <a:srgbClr val="00804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En caso de </a:t>
            </a:r>
            <a:r>
              <a:rPr lang="es-NI" altLang="en-US" sz="3000" b="1" dirty="0" smtClean="0">
                <a:solidFill>
                  <a:srgbClr val="00804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Siniestros</a:t>
            </a:r>
            <a:endParaRPr lang="es-NI" altLang="en-US" sz="3000" b="1" dirty="0">
              <a:solidFill>
                <a:srgbClr val="008040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3522" y="5535054"/>
            <a:ext cx="847417" cy="84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8514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3132" y="300914"/>
            <a:ext cx="10956388" cy="5847337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CR" sz="1600" b="1" dirty="0" smtClean="0">
                <a:latin typeface="Open Sans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REQUISITOS PARA LA PRESENTACION DE RECLAMOS</a:t>
            </a:r>
            <a:r>
              <a:rPr lang="es-CR" sz="1600" dirty="0" smtClean="0">
                <a:latin typeface="Open Sans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419" sz="1600" dirty="0" smtClean="0">
              <a:latin typeface="Open Sans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None/>
            </a:pPr>
            <a:r>
              <a:rPr lang="es-ES_tradnl" sz="1600" b="1" dirty="0" smtClean="0">
                <a:latin typeface="Open Sans" panose="020B0604020202020204"/>
                <a:ea typeface="Times New Roman" panose="02020603050405020304" pitchFamily="18" charset="0"/>
              </a:rPr>
              <a:t>Por Muerte Accidental.  </a:t>
            </a:r>
          </a:p>
          <a:p>
            <a:pPr marL="0" lvl="0" indent="0" algn="just">
              <a:spcAft>
                <a:spcPts val="0"/>
              </a:spcAft>
              <a:buNone/>
            </a:pPr>
            <a:endParaRPr lang="es-419" sz="1600" dirty="0" smtClean="0">
              <a:latin typeface="Open Sans" panose="020B0604020202020204"/>
              <a:ea typeface="Times New Roman" panose="02020603050405020304" pitchFamily="18" charset="0"/>
            </a:endParaRPr>
          </a:p>
          <a:p>
            <a:pPr marL="0" marR="141605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CR" sz="1600" b="1" dirty="0" smtClean="0">
                <a:latin typeface="Open Sans" panose="020B0604020202020204"/>
                <a:ea typeface="Arial Unicode MS"/>
                <a:cs typeface="Times New Roman" panose="02020603050405020304" pitchFamily="18" charset="0"/>
              </a:rPr>
              <a:t>SEGUROS LAFISE</a:t>
            </a:r>
            <a:r>
              <a:rPr lang="es-CR" sz="1600" dirty="0" smtClean="0">
                <a:latin typeface="Open Sans" panose="020B0604020202020204"/>
                <a:ea typeface="Arial Unicode MS"/>
                <a:cs typeface="Times New Roman" panose="02020603050405020304" pitchFamily="18" charset="0"/>
              </a:rPr>
              <a:t> pagará la indemnización correspondiente de acuerdo con lo establecido en las Condiciones de la Póliza, debiendo el o los Beneficiarios designados en la póliza presentar los siguientes requisitos: </a:t>
            </a:r>
            <a:endParaRPr lang="es-419" sz="1600" dirty="0" smtClean="0">
              <a:latin typeface="Open Sans" panose="020B060402020202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41605" algn="just">
              <a:spcAft>
                <a:spcPts val="0"/>
              </a:spcAft>
            </a:pPr>
            <a:r>
              <a:rPr lang="es-ES_tradnl" sz="1600" dirty="0" smtClean="0">
                <a:latin typeface="Open Sans" panose="020B0604020202020204"/>
                <a:ea typeface="Times New Roman" panose="02020603050405020304" pitchFamily="18" charset="0"/>
              </a:rPr>
              <a:t>El Certificado de Defunción Oficial emitido por el Registro Civil o Registro equivalente si la muerte se produce fuera de Costa Rica, que indique las causas del fallecimiento en este caso debidamente apostillado.</a:t>
            </a:r>
            <a:endParaRPr lang="es-419" sz="1600" dirty="0" smtClean="0">
              <a:latin typeface="Open Sans" panose="020B0604020202020204"/>
              <a:ea typeface="Times New Roman" panose="02020603050405020304" pitchFamily="18" charset="0"/>
            </a:endParaRPr>
          </a:p>
          <a:p>
            <a:pPr marR="141605" algn="just">
              <a:spcAft>
                <a:spcPts val="0"/>
              </a:spcAft>
            </a:pPr>
            <a:r>
              <a:rPr lang="es-ES_tradnl" sz="1600" dirty="0" smtClean="0">
                <a:latin typeface="Open Sans" panose="020B0604020202020204"/>
                <a:ea typeface="Times New Roman" panose="02020603050405020304" pitchFamily="18" charset="0"/>
              </a:rPr>
              <a:t>Formulario de Reclamación por Muerte firmado por el beneficiario.</a:t>
            </a:r>
            <a:endParaRPr lang="es-419" sz="1600" dirty="0" smtClean="0">
              <a:latin typeface="Open Sans" panose="020B0604020202020204"/>
              <a:ea typeface="Times New Roman" panose="02020603050405020304" pitchFamily="18" charset="0"/>
            </a:endParaRPr>
          </a:p>
          <a:p>
            <a:pPr marR="141605" algn="just">
              <a:spcAft>
                <a:spcPts val="0"/>
              </a:spcAft>
            </a:pPr>
            <a:r>
              <a:rPr lang="es-ES_tradnl" sz="1600" dirty="0" smtClean="0">
                <a:latin typeface="Open Sans" panose="020B0604020202020204"/>
                <a:ea typeface="Times New Roman" panose="02020603050405020304" pitchFamily="18" charset="0"/>
              </a:rPr>
              <a:t>Fotocopias certificadas de los documentos de identificación del Asegurado fallecido y su (sus) beneficiarios.</a:t>
            </a:r>
            <a:endParaRPr lang="es-419" sz="1600" dirty="0" smtClean="0">
              <a:latin typeface="Open Sans" panose="020B0604020202020204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_tradnl" sz="1600" dirty="0" smtClean="0">
                <a:latin typeface="Open Sans" panose="020B0604020202020204"/>
                <a:ea typeface="Times New Roman" panose="02020603050405020304" pitchFamily="18" charset="0"/>
              </a:rPr>
              <a:t>Epicrisis Médica, Constancia o Resumen Clínico del Hospital, Clínica o Médico donde fue atendido el Asegurado. </a:t>
            </a:r>
            <a:endParaRPr lang="es-419" sz="1600" dirty="0" smtClean="0">
              <a:latin typeface="Open Sans" panose="020B0604020202020204"/>
              <a:ea typeface="Times New Roman" panose="02020603050405020304" pitchFamily="18" charset="0"/>
            </a:endParaRPr>
          </a:p>
          <a:p>
            <a:pPr marR="141605" algn="just">
              <a:spcAft>
                <a:spcPts val="0"/>
              </a:spcAft>
            </a:pPr>
            <a:r>
              <a:rPr lang="es-ES_tradnl" sz="1600" dirty="0" smtClean="0">
                <a:latin typeface="Open Sans" panose="020B0604020202020204"/>
                <a:ea typeface="Times New Roman" panose="02020603050405020304" pitchFamily="18" charset="0"/>
              </a:rPr>
              <a:t>En caso de que la muerte fuese a causa de un accidente de Tránsito u otro tipo de accidente con participación de las autoridades judiciales, deberá aportarse copia del expediente judicial, así como la copia certificada de la autopsia, y pruebas de laboratorio forense sobre alcohol, drogas o sustancias tóxicas.</a:t>
            </a:r>
            <a:endParaRPr lang="es-419" sz="1600" dirty="0" smtClean="0">
              <a:latin typeface="Open Sans" panose="020B0604020202020204"/>
              <a:ea typeface="Times New Roman" panose="02020603050405020304" pitchFamily="18" charset="0"/>
            </a:endParaRPr>
          </a:p>
          <a:p>
            <a:pPr marR="141605" algn="just">
              <a:spcAft>
                <a:spcPts val="0"/>
              </a:spcAft>
            </a:pPr>
            <a:r>
              <a:rPr lang="es-ES_tradnl" sz="1600" dirty="0" smtClean="0">
                <a:latin typeface="Open Sans" panose="020B0604020202020204"/>
                <a:ea typeface="Times New Roman" panose="02020603050405020304" pitchFamily="18" charset="0"/>
              </a:rPr>
              <a:t>Autorización para consulta de expedientes y trámite de reclamaciones por muerte, debidamente completado y firmado. </a:t>
            </a:r>
          </a:p>
          <a:p>
            <a:pPr marR="141605" algn="just">
              <a:spcAft>
                <a:spcPts val="0"/>
              </a:spcAft>
            </a:pPr>
            <a:endParaRPr lang="es-ES_tradnl" sz="1600" dirty="0" smtClean="0">
              <a:latin typeface="Open Sans" panose="020B0604020202020204"/>
              <a:ea typeface="Times New Roman" panose="02020603050405020304" pitchFamily="18" charset="0"/>
            </a:endParaRPr>
          </a:p>
          <a:p>
            <a:pPr marL="0" marR="141605" lvl="0" indent="0" algn="just">
              <a:spcAft>
                <a:spcPts val="0"/>
              </a:spcAft>
              <a:buNone/>
            </a:pPr>
            <a:r>
              <a:rPr lang="es-ES_tradnl" sz="1600" b="1" dirty="0">
                <a:latin typeface="Open Sans" panose="020B0604020202020204"/>
                <a:ea typeface="Times New Roman" panose="02020603050405020304" pitchFamily="18" charset="0"/>
              </a:rPr>
              <a:t>Por Incapacidad total y permanente por accidente. </a:t>
            </a:r>
            <a:endParaRPr lang="es-ES_tradnl" sz="1600" b="1" dirty="0" smtClean="0">
              <a:latin typeface="Open Sans" panose="020B0604020202020204"/>
              <a:ea typeface="Times New Roman" panose="02020603050405020304" pitchFamily="18" charset="0"/>
            </a:endParaRPr>
          </a:p>
          <a:p>
            <a:pPr marL="0" marR="141605" lvl="0" indent="0" algn="just">
              <a:spcAft>
                <a:spcPts val="0"/>
              </a:spcAft>
              <a:buNone/>
            </a:pPr>
            <a:endParaRPr lang="es-419" sz="1600" dirty="0">
              <a:latin typeface="Open Sans" panose="020B0604020202020204"/>
              <a:ea typeface="Times New Roman" panose="02020603050405020304" pitchFamily="18" charset="0"/>
            </a:endParaRPr>
          </a:p>
          <a:p>
            <a:pPr marR="17145" algn="just">
              <a:spcAft>
                <a:spcPts val="0"/>
              </a:spcAft>
            </a:pPr>
            <a:r>
              <a:rPr lang="es-ES_tradnl" sz="1600" dirty="0">
                <a:latin typeface="Open Sans" panose="020B0604020202020204"/>
                <a:ea typeface="Times New Roman" panose="02020603050405020304" pitchFamily="18" charset="0"/>
              </a:rPr>
              <a:t>Formulario de Reclamación que debe ser presentado dentro de los primeros cinco (5) días siguientes a partir de la ocurrencia del accidente. </a:t>
            </a:r>
            <a:endParaRPr lang="es-419" sz="1600" dirty="0">
              <a:latin typeface="Open Sans" panose="020B0604020202020204"/>
              <a:ea typeface="Times New Roman" panose="02020603050405020304" pitchFamily="18" charset="0"/>
            </a:endParaRPr>
          </a:p>
          <a:p>
            <a:pPr marL="0" marR="141605" indent="0" algn="just">
              <a:spcAft>
                <a:spcPts val="0"/>
              </a:spcAft>
              <a:buNone/>
            </a:pPr>
            <a:endParaRPr lang="es-419" sz="1600" dirty="0">
              <a:effectLst/>
              <a:latin typeface="Open Sans" panose="020B0604020202020204"/>
              <a:ea typeface="Times New Roman" panose="02020603050405020304" pitchFamily="18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6382471"/>
            <a:ext cx="12193057" cy="475529"/>
          </a:xfrm>
          <a:prstGeom prst="rect">
            <a:avLst/>
          </a:prstGeom>
          <a:solidFill>
            <a:srgbClr val="008866"/>
          </a:solidFill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3522" y="5535054"/>
            <a:ext cx="847417" cy="84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0266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BFD7F6"/>
      </a:accent5>
      <a:accent6>
        <a:srgbClr val="AE4845"/>
      </a:accent6>
      <a:hlink>
        <a:srgbClr val="0066CC"/>
      </a:hlink>
      <a:folHlink>
        <a:srgbClr val="80008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es-419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es-419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  <a:sym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FD7F6"/>
        </a:accent5>
        <a:accent6>
          <a:srgbClr val="AE4845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4D4D4D"/>
      </a:dk1>
      <a:lt1>
        <a:srgbClr val="FFFFFF"/>
      </a:lt1>
      <a:dk2>
        <a:srgbClr val="4D4D4D"/>
      </a:dk2>
      <a:lt2>
        <a:srgbClr val="F9F9F9"/>
      </a:lt2>
      <a:accent1>
        <a:srgbClr val="018765"/>
      </a:accent1>
      <a:accent2>
        <a:srgbClr val="00583C"/>
      </a:accent2>
      <a:accent3>
        <a:srgbClr val="F4AD3D"/>
      </a:accent3>
      <a:accent4>
        <a:srgbClr val="00ABEC"/>
      </a:accent4>
      <a:accent5>
        <a:srgbClr val="1C3258"/>
      </a:accent5>
      <a:accent6>
        <a:srgbClr val="33BA75"/>
      </a:accent6>
      <a:hlink>
        <a:srgbClr val="018765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Default Design">
  <a:themeElements>
    <a:clrScheme name="Default Design 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BFD7F6"/>
      </a:accent5>
      <a:accent6>
        <a:srgbClr val="AE4845"/>
      </a:accent6>
      <a:hlink>
        <a:srgbClr val="0066CC"/>
      </a:hlink>
      <a:folHlink>
        <a:srgbClr val="80008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es-419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es-419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  <a:sym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FD7F6"/>
        </a:accent5>
        <a:accent6>
          <a:srgbClr val="AE4845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1331</Words>
  <Application>Microsoft Office PowerPoint</Application>
  <PresentationFormat>Panorámica</PresentationFormat>
  <Paragraphs>105</Paragraphs>
  <Slides>12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11</vt:i4>
      </vt:variant>
      <vt:variant>
        <vt:lpstr>Tema</vt:lpstr>
      </vt:variant>
      <vt:variant>
        <vt:i4>5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9" baseType="lpstr">
      <vt:lpstr>SimSun</vt:lpstr>
      <vt:lpstr>Arial</vt:lpstr>
      <vt:lpstr>Arial Unicode MS</vt:lpstr>
      <vt:lpstr>Calibri</vt:lpstr>
      <vt:lpstr>Calibri Light</vt:lpstr>
      <vt:lpstr>Helvetica Neue</vt:lpstr>
      <vt:lpstr>Open Sans</vt:lpstr>
      <vt:lpstr>Open Sans Light</vt:lpstr>
      <vt:lpstr>Segoe UI</vt:lpstr>
      <vt:lpstr>Times New Roman</vt:lpstr>
      <vt:lpstr>Trebuchet MS</vt:lpstr>
      <vt:lpstr>Tema de Office</vt:lpstr>
      <vt:lpstr>Default Design</vt:lpstr>
      <vt:lpstr>Office Theme</vt:lpstr>
      <vt:lpstr>Simple Light</vt:lpstr>
      <vt:lpstr>1_Default Design</vt:lpstr>
      <vt:lpstr>MS_ClipArt_Gallery.2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Priscila Lopez - Seguros LAFISE</dc:creator>
  <cp:lastModifiedBy>Priscila Lopez - Seguros LAFISE</cp:lastModifiedBy>
  <cp:revision>74</cp:revision>
  <dcterms:created xsi:type="dcterms:W3CDTF">2022-09-16T19:42:12Z</dcterms:created>
  <dcterms:modified xsi:type="dcterms:W3CDTF">2022-09-22T20:13:57Z</dcterms:modified>
</cp:coreProperties>
</file>